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handoutMasterIdLst>
    <p:handoutMasterId r:id="rId43"/>
  </p:handoutMasterIdLst>
  <p:sldIdLst>
    <p:sldId id="299" r:id="rId2"/>
    <p:sldId id="306" r:id="rId3"/>
    <p:sldId id="256" r:id="rId4"/>
    <p:sldId id="301" r:id="rId5"/>
    <p:sldId id="300" r:id="rId6"/>
    <p:sldId id="303" r:id="rId7"/>
    <p:sldId id="260" r:id="rId8"/>
    <p:sldId id="304" r:id="rId9"/>
    <p:sldId id="282" r:id="rId10"/>
    <p:sldId id="307" r:id="rId11"/>
    <p:sldId id="257" r:id="rId12"/>
    <p:sldId id="261" r:id="rId13"/>
    <p:sldId id="262" r:id="rId14"/>
    <p:sldId id="263" r:id="rId15"/>
    <p:sldId id="293" r:id="rId16"/>
    <p:sldId id="279" r:id="rId17"/>
    <p:sldId id="264" r:id="rId18"/>
    <p:sldId id="286" r:id="rId19"/>
    <p:sldId id="266" r:id="rId20"/>
    <p:sldId id="311" r:id="rId21"/>
    <p:sldId id="312" r:id="rId22"/>
    <p:sldId id="287" r:id="rId23"/>
    <p:sldId id="288" r:id="rId24"/>
    <p:sldId id="268" r:id="rId25"/>
    <p:sldId id="290" r:id="rId26"/>
    <p:sldId id="291" r:id="rId27"/>
    <p:sldId id="271" r:id="rId28"/>
    <p:sldId id="302" r:id="rId29"/>
    <p:sldId id="272" r:id="rId30"/>
    <p:sldId id="273" r:id="rId31"/>
    <p:sldId id="274" r:id="rId32"/>
    <p:sldId id="275" r:id="rId33"/>
    <p:sldId id="305" r:id="rId34"/>
    <p:sldId id="294" r:id="rId35"/>
    <p:sldId id="276" r:id="rId36"/>
    <p:sldId id="277" r:id="rId37"/>
    <p:sldId id="278" r:id="rId38"/>
    <p:sldId id="313" r:id="rId39"/>
    <p:sldId id="308" r:id="rId40"/>
    <p:sldId id="309" r:id="rId41"/>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6C1A00"/>
    <a:srgbClr val="7F89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4" autoAdjust="0"/>
    <p:restoredTop sz="85211" autoAdjust="0"/>
  </p:normalViewPr>
  <p:slideViewPr>
    <p:cSldViewPr>
      <p:cViewPr varScale="1">
        <p:scale>
          <a:sx n="125" d="100"/>
          <a:sy n="125" d="100"/>
        </p:scale>
        <p:origin x="322" y="77"/>
      </p:cViewPr>
      <p:guideLst>
        <p:guide orient="horz" pos="2160"/>
        <p:guide pos="3840"/>
      </p:guideLst>
    </p:cSldViewPr>
  </p:slideViewPr>
  <p:notesTextViewPr>
    <p:cViewPr>
      <p:scale>
        <a:sx n="100" d="100"/>
        <a:sy n="100" d="100"/>
      </p:scale>
      <p:origin x="0" y="0"/>
    </p:cViewPr>
  </p:notesTextViewPr>
  <p:notesViewPr>
    <p:cSldViewPr>
      <p:cViewPr varScale="1">
        <p:scale>
          <a:sx n="90" d="100"/>
          <a:sy n="90" d="100"/>
        </p:scale>
        <p:origin x="4022"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F999A-6104-4148-8037-F012A73D76D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D442E253-C906-4F53-84EB-A5E36BDC0431}">
      <dgm:prSet custT="1"/>
      <dgm:spPr/>
      <dgm:t>
        <a:bodyPr/>
        <a:lstStyle/>
        <a:p>
          <a:pPr rtl="0"/>
          <a:r>
            <a:rPr lang="en-US" sz="1100" b="1" dirty="0">
              <a:solidFill>
                <a:schemeClr val="tx1">
                  <a:lumMod val="85000"/>
                  <a:lumOff val="15000"/>
                </a:schemeClr>
              </a:solidFill>
            </a:rPr>
            <a:t>Initiation Phase</a:t>
          </a:r>
        </a:p>
      </dgm:t>
    </dgm:pt>
    <dgm:pt modelId="{4A377B62-851F-4435-9C3B-CAE573BF1857}" type="parTrans" cxnId="{F969BE3E-C1E3-4769-BFF1-6461312CE87B}">
      <dgm:prSet/>
      <dgm:spPr/>
      <dgm:t>
        <a:bodyPr/>
        <a:lstStyle/>
        <a:p>
          <a:endParaRPr lang="en-US"/>
        </a:p>
      </dgm:t>
    </dgm:pt>
    <dgm:pt modelId="{FF5CD72D-8E93-481C-B9F8-46D50B89F765}" type="sibTrans" cxnId="{F969BE3E-C1E3-4769-BFF1-6461312CE87B}">
      <dgm:prSet/>
      <dgm:spPr/>
      <dgm:t>
        <a:bodyPr/>
        <a:lstStyle/>
        <a:p>
          <a:endParaRPr lang="en-US"/>
        </a:p>
      </dgm:t>
    </dgm:pt>
    <dgm:pt modelId="{C2E93420-7A3D-42ED-A50D-CA7A5061C4E9}">
      <dgm:prSet custT="1"/>
      <dgm:spPr/>
      <dgm:t>
        <a:bodyPr/>
        <a:lstStyle/>
        <a:p>
          <a:pPr rtl="0"/>
          <a:r>
            <a:rPr lang="en-US" sz="1100" b="1" dirty="0">
              <a:solidFill>
                <a:schemeClr val="tx1">
                  <a:lumMod val="85000"/>
                  <a:lumOff val="15000"/>
                </a:schemeClr>
              </a:solidFill>
            </a:rPr>
            <a:t>Definition Phase</a:t>
          </a:r>
        </a:p>
      </dgm:t>
    </dgm:pt>
    <dgm:pt modelId="{789759D9-F273-4E18-BE50-69F9FAAB28A5}" type="parTrans" cxnId="{E5423473-DA9D-44CE-ABC4-CB31A0B54E34}">
      <dgm:prSet/>
      <dgm:spPr/>
      <dgm:t>
        <a:bodyPr/>
        <a:lstStyle/>
        <a:p>
          <a:endParaRPr lang="en-US"/>
        </a:p>
      </dgm:t>
    </dgm:pt>
    <dgm:pt modelId="{FD9233BE-814C-4926-BF0D-15945F855284}" type="sibTrans" cxnId="{E5423473-DA9D-44CE-ABC4-CB31A0B54E34}">
      <dgm:prSet/>
      <dgm:spPr/>
      <dgm:t>
        <a:bodyPr/>
        <a:lstStyle/>
        <a:p>
          <a:endParaRPr lang="en-US"/>
        </a:p>
      </dgm:t>
    </dgm:pt>
    <dgm:pt modelId="{AF0D8CFF-8583-4E7D-8700-5223BA3949AE}">
      <dgm:prSet custT="1"/>
      <dgm:spPr/>
      <dgm:t>
        <a:bodyPr/>
        <a:lstStyle/>
        <a:p>
          <a:pPr rtl="0"/>
          <a:r>
            <a:rPr lang="en-US" sz="1100" b="1" dirty="0">
              <a:solidFill>
                <a:schemeClr val="tx1">
                  <a:lumMod val="85000"/>
                  <a:lumOff val="15000"/>
                </a:schemeClr>
              </a:solidFill>
            </a:rPr>
            <a:t>Planning Phase</a:t>
          </a:r>
        </a:p>
      </dgm:t>
    </dgm:pt>
    <dgm:pt modelId="{17990893-50DC-4D85-B9CA-19BBFA0AC9E2}" type="parTrans" cxnId="{DF404138-A814-41E9-8B8E-90023A6B3F07}">
      <dgm:prSet/>
      <dgm:spPr/>
      <dgm:t>
        <a:bodyPr/>
        <a:lstStyle/>
        <a:p>
          <a:endParaRPr lang="en-US"/>
        </a:p>
      </dgm:t>
    </dgm:pt>
    <dgm:pt modelId="{F633B73E-4B78-4ECD-A894-22AE08A81CE5}" type="sibTrans" cxnId="{DF404138-A814-41E9-8B8E-90023A6B3F07}">
      <dgm:prSet/>
      <dgm:spPr/>
      <dgm:t>
        <a:bodyPr/>
        <a:lstStyle/>
        <a:p>
          <a:endParaRPr lang="en-US"/>
        </a:p>
      </dgm:t>
    </dgm:pt>
    <dgm:pt modelId="{DECC0AB4-6C95-46EF-A454-AA01B98B1EFA}">
      <dgm:prSet custT="1"/>
      <dgm:spPr/>
      <dgm:t>
        <a:bodyPr/>
        <a:lstStyle/>
        <a:p>
          <a:pPr rtl="0"/>
          <a:r>
            <a:rPr lang="en-US" sz="1100" b="1" dirty="0">
              <a:solidFill>
                <a:schemeClr val="tx1">
                  <a:lumMod val="85000"/>
                  <a:lumOff val="15000"/>
                </a:schemeClr>
              </a:solidFill>
            </a:rPr>
            <a:t>Implementation Phase</a:t>
          </a:r>
        </a:p>
      </dgm:t>
    </dgm:pt>
    <dgm:pt modelId="{8A970E72-A47E-4176-8537-8C3F43D3DFDA}" type="parTrans" cxnId="{A2BFAC99-C672-4C0B-9D4A-E14BCC9E6B30}">
      <dgm:prSet/>
      <dgm:spPr/>
      <dgm:t>
        <a:bodyPr/>
        <a:lstStyle/>
        <a:p>
          <a:endParaRPr lang="en-US"/>
        </a:p>
      </dgm:t>
    </dgm:pt>
    <dgm:pt modelId="{2D13360B-7156-46ED-8F41-A7483AF72FA5}" type="sibTrans" cxnId="{A2BFAC99-C672-4C0B-9D4A-E14BCC9E6B30}">
      <dgm:prSet/>
      <dgm:spPr/>
      <dgm:t>
        <a:bodyPr/>
        <a:lstStyle/>
        <a:p>
          <a:endParaRPr lang="en-US"/>
        </a:p>
      </dgm:t>
    </dgm:pt>
    <dgm:pt modelId="{31E31D30-2A48-4832-A746-A0718FB1B49A}">
      <dgm:prSet custT="1"/>
      <dgm:spPr/>
      <dgm:t>
        <a:bodyPr/>
        <a:lstStyle/>
        <a:p>
          <a:pPr rtl="0"/>
          <a:r>
            <a:rPr lang="en-US" sz="1100" b="1" dirty="0">
              <a:solidFill>
                <a:schemeClr val="tx1">
                  <a:lumMod val="85000"/>
                  <a:lumOff val="15000"/>
                </a:schemeClr>
              </a:solidFill>
            </a:rPr>
            <a:t>Deployment Phase</a:t>
          </a:r>
        </a:p>
      </dgm:t>
    </dgm:pt>
    <dgm:pt modelId="{008999CD-0233-444C-A7B7-3C3F4CF64D7C}" type="parTrans" cxnId="{1F2933D5-BDCF-4FFD-865E-1DEDB360041C}">
      <dgm:prSet/>
      <dgm:spPr/>
      <dgm:t>
        <a:bodyPr/>
        <a:lstStyle/>
        <a:p>
          <a:endParaRPr lang="en-US"/>
        </a:p>
      </dgm:t>
    </dgm:pt>
    <dgm:pt modelId="{377734EE-03F3-48FD-A01A-085BD04E68C3}" type="sibTrans" cxnId="{1F2933D5-BDCF-4FFD-865E-1DEDB360041C}">
      <dgm:prSet/>
      <dgm:spPr/>
      <dgm:t>
        <a:bodyPr/>
        <a:lstStyle/>
        <a:p>
          <a:endParaRPr lang="en-US"/>
        </a:p>
      </dgm:t>
    </dgm:pt>
    <dgm:pt modelId="{CA2B5E61-6C45-4F77-9F43-0CA294C46F4B}">
      <dgm:prSet custT="1"/>
      <dgm:spPr/>
      <dgm:t>
        <a:bodyPr/>
        <a:lstStyle/>
        <a:p>
          <a:pPr rtl="0"/>
          <a:r>
            <a:rPr lang="en-US" sz="1100" b="1" dirty="0">
              <a:solidFill>
                <a:schemeClr val="tx1">
                  <a:lumMod val="85000"/>
                  <a:lumOff val="15000"/>
                </a:schemeClr>
              </a:solidFill>
            </a:rPr>
            <a:t>Closing Phase</a:t>
          </a:r>
        </a:p>
      </dgm:t>
    </dgm:pt>
    <dgm:pt modelId="{D1FDDF22-74A8-4607-B344-7AE6BC4DEE27}" type="parTrans" cxnId="{02D61C89-7EFA-4110-B5E0-79DFBB346068}">
      <dgm:prSet/>
      <dgm:spPr/>
      <dgm:t>
        <a:bodyPr/>
        <a:lstStyle/>
        <a:p>
          <a:endParaRPr lang="en-US"/>
        </a:p>
      </dgm:t>
    </dgm:pt>
    <dgm:pt modelId="{CDEF0D29-BB44-4A96-ABD7-7BCE87DAA2F1}" type="sibTrans" cxnId="{02D61C89-7EFA-4110-B5E0-79DFBB346068}">
      <dgm:prSet/>
      <dgm:spPr/>
      <dgm:t>
        <a:bodyPr/>
        <a:lstStyle/>
        <a:p>
          <a:endParaRPr lang="en-US"/>
        </a:p>
      </dgm:t>
    </dgm:pt>
    <dgm:pt modelId="{D5EE53E8-2E19-439A-A13F-90CBBB1F8078}" type="pres">
      <dgm:prSet presAssocID="{FF0F999A-6104-4148-8037-F012A73D76D5}" presName="CompostProcess" presStyleCnt="0">
        <dgm:presLayoutVars>
          <dgm:dir/>
          <dgm:resizeHandles val="exact"/>
        </dgm:presLayoutVars>
      </dgm:prSet>
      <dgm:spPr/>
    </dgm:pt>
    <dgm:pt modelId="{1539219C-FCAE-410A-A1CF-A7BE53421F19}" type="pres">
      <dgm:prSet presAssocID="{FF0F999A-6104-4148-8037-F012A73D76D5}" presName="arrow" presStyleLbl="bgShp" presStyleIdx="0" presStyleCnt="1" custScaleX="114380"/>
      <dgm:spPr/>
    </dgm:pt>
    <dgm:pt modelId="{3028A24C-706D-4630-8460-00853F056319}" type="pres">
      <dgm:prSet presAssocID="{FF0F999A-6104-4148-8037-F012A73D76D5}" presName="linearProcess" presStyleCnt="0"/>
      <dgm:spPr/>
    </dgm:pt>
    <dgm:pt modelId="{454B97A0-58C7-4880-B39F-FB1E30580DF2}" type="pres">
      <dgm:prSet presAssocID="{D442E253-C906-4F53-84EB-A5E36BDC0431}" presName="textNode" presStyleLbl="node1" presStyleIdx="0" presStyleCnt="6">
        <dgm:presLayoutVars>
          <dgm:bulletEnabled val="1"/>
        </dgm:presLayoutVars>
      </dgm:prSet>
      <dgm:spPr/>
    </dgm:pt>
    <dgm:pt modelId="{829DC0EF-1D0B-4B45-A908-571E6A5273BB}" type="pres">
      <dgm:prSet presAssocID="{FF5CD72D-8E93-481C-B9F8-46D50B89F765}" presName="sibTrans" presStyleCnt="0"/>
      <dgm:spPr/>
    </dgm:pt>
    <dgm:pt modelId="{871D9BAE-356B-4B41-A212-97AB9F9E79B7}" type="pres">
      <dgm:prSet presAssocID="{C2E93420-7A3D-42ED-A50D-CA7A5061C4E9}" presName="textNode" presStyleLbl="node1" presStyleIdx="1" presStyleCnt="6">
        <dgm:presLayoutVars>
          <dgm:bulletEnabled val="1"/>
        </dgm:presLayoutVars>
      </dgm:prSet>
      <dgm:spPr/>
    </dgm:pt>
    <dgm:pt modelId="{756F8A11-A133-4F12-80C4-29C9924200E5}" type="pres">
      <dgm:prSet presAssocID="{FD9233BE-814C-4926-BF0D-15945F855284}" presName="sibTrans" presStyleCnt="0"/>
      <dgm:spPr/>
    </dgm:pt>
    <dgm:pt modelId="{78EF3D06-928A-4D90-98CB-BF42445A0222}" type="pres">
      <dgm:prSet presAssocID="{AF0D8CFF-8583-4E7D-8700-5223BA3949AE}" presName="textNode" presStyleLbl="node1" presStyleIdx="2" presStyleCnt="6">
        <dgm:presLayoutVars>
          <dgm:bulletEnabled val="1"/>
        </dgm:presLayoutVars>
      </dgm:prSet>
      <dgm:spPr/>
    </dgm:pt>
    <dgm:pt modelId="{9BE1B44D-FB93-4AD5-91BF-ACA8DC3D68D5}" type="pres">
      <dgm:prSet presAssocID="{F633B73E-4B78-4ECD-A894-22AE08A81CE5}" presName="sibTrans" presStyleCnt="0"/>
      <dgm:spPr/>
    </dgm:pt>
    <dgm:pt modelId="{F49993B7-D268-46A1-B47D-D1F25D6E3842}" type="pres">
      <dgm:prSet presAssocID="{DECC0AB4-6C95-46EF-A454-AA01B98B1EFA}" presName="textNode" presStyleLbl="node1" presStyleIdx="3" presStyleCnt="6" custScaleX="120155">
        <dgm:presLayoutVars>
          <dgm:bulletEnabled val="1"/>
        </dgm:presLayoutVars>
      </dgm:prSet>
      <dgm:spPr/>
    </dgm:pt>
    <dgm:pt modelId="{50C1498C-D565-4EC7-8765-4FCA93F2268D}" type="pres">
      <dgm:prSet presAssocID="{2D13360B-7156-46ED-8F41-A7483AF72FA5}" presName="sibTrans" presStyleCnt="0"/>
      <dgm:spPr/>
    </dgm:pt>
    <dgm:pt modelId="{D1BE837D-E9CA-4C33-8832-357841EE7BDE}" type="pres">
      <dgm:prSet presAssocID="{31E31D30-2A48-4832-A746-A0718FB1B49A}" presName="textNode" presStyleLbl="node1" presStyleIdx="4" presStyleCnt="6">
        <dgm:presLayoutVars>
          <dgm:bulletEnabled val="1"/>
        </dgm:presLayoutVars>
      </dgm:prSet>
      <dgm:spPr/>
    </dgm:pt>
    <dgm:pt modelId="{2D86302B-F67B-47A8-9F9E-A4C1BF82ADA1}" type="pres">
      <dgm:prSet presAssocID="{377734EE-03F3-48FD-A01A-085BD04E68C3}" presName="sibTrans" presStyleCnt="0"/>
      <dgm:spPr/>
    </dgm:pt>
    <dgm:pt modelId="{AF569BB3-4942-4B91-A7A0-A6EB987B4CA6}" type="pres">
      <dgm:prSet presAssocID="{CA2B5E61-6C45-4F77-9F43-0CA294C46F4B}" presName="textNode" presStyleLbl="node1" presStyleIdx="5" presStyleCnt="6">
        <dgm:presLayoutVars>
          <dgm:bulletEnabled val="1"/>
        </dgm:presLayoutVars>
      </dgm:prSet>
      <dgm:spPr/>
    </dgm:pt>
  </dgm:ptLst>
  <dgm:cxnLst>
    <dgm:cxn modelId="{537AEC14-B75E-44A4-8537-3D59BF3B0037}" type="presOf" srcId="{CA2B5E61-6C45-4F77-9F43-0CA294C46F4B}" destId="{AF569BB3-4942-4B91-A7A0-A6EB987B4CA6}" srcOrd="0" destOrd="0" presId="urn:microsoft.com/office/officeart/2005/8/layout/hProcess9"/>
    <dgm:cxn modelId="{0C255E29-8BDE-4498-BD14-CB345C633DEA}" type="presOf" srcId="{AF0D8CFF-8583-4E7D-8700-5223BA3949AE}" destId="{78EF3D06-928A-4D90-98CB-BF42445A0222}" srcOrd="0" destOrd="0" presId="urn:microsoft.com/office/officeart/2005/8/layout/hProcess9"/>
    <dgm:cxn modelId="{DF404138-A814-41E9-8B8E-90023A6B3F07}" srcId="{FF0F999A-6104-4148-8037-F012A73D76D5}" destId="{AF0D8CFF-8583-4E7D-8700-5223BA3949AE}" srcOrd="2" destOrd="0" parTransId="{17990893-50DC-4D85-B9CA-19BBFA0AC9E2}" sibTransId="{F633B73E-4B78-4ECD-A894-22AE08A81CE5}"/>
    <dgm:cxn modelId="{F969BE3E-C1E3-4769-BFF1-6461312CE87B}" srcId="{FF0F999A-6104-4148-8037-F012A73D76D5}" destId="{D442E253-C906-4F53-84EB-A5E36BDC0431}" srcOrd="0" destOrd="0" parTransId="{4A377B62-851F-4435-9C3B-CAE573BF1857}" sibTransId="{FF5CD72D-8E93-481C-B9F8-46D50B89F765}"/>
    <dgm:cxn modelId="{917FDA6A-4C9A-4349-A493-A009C6581E52}" type="presOf" srcId="{C2E93420-7A3D-42ED-A50D-CA7A5061C4E9}" destId="{871D9BAE-356B-4B41-A212-97AB9F9E79B7}" srcOrd="0" destOrd="0" presId="urn:microsoft.com/office/officeart/2005/8/layout/hProcess9"/>
    <dgm:cxn modelId="{E5423473-DA9D-44CE-ABC4-CB31A0B54E34}" srcId="{FF0F999A-6104-4148-8037-F012A73D76D5}" destId="{C2E93420-7A3D-42ED-A50D-CA7A5061C4E9}" srcOrd="1" destOrd="0" parTransId="{789759D9-F273-4E18-BE50-69F9FAAB28A5}" sibTransId="{FD9233BE-814C-4926-BF0D-15945F855284}"/>
    <dgm:cxn modelId="{2EE4BF55-2ECF-4F73-8B24-6871E983546B}" type="presOf" srcId="{DECC0AB4-6C95-46EF-A454-AA01B98B1EFA}" destId="{F49993B7-D268-46A1-B47D-D1F25D6E3842}" srcOrd="0" destOrd="0" presId="urn:microsoft.com/office/officeart/2005/8/layout/hProcess9"/>
    <dgm:cxn modelId="{02D61C89-7EFA-4110-B5E0-79DFBB346068}" srcId="{FF0F999A-6104-4148-8037-F012A73D76D5}" destId="{CA2B5E61-6C45-4F77-9F43-0CA294C46F4B}" srcOrd="5" destOrd="0" parTransId="{D1FDDF22-74A8-4607-B344-7AE6BC4DEE27}" sibTransId="{CDEF0D29-BB44-4A96-ABD7-7BCE87DAA2F1}"/>
    <dgm:cxn modelId="{D756DB8B-53DB-4C15-9FB0-E79CEEF2D2CC}" type="presOf" srcId="{D442E253-C906-4F53-84EB-A5E36BDC0431}" destId="{454B97A0-58C7-4880-B39F-FB1E30580DF2}" srcOrd="0" destOrd="0" presId="urn:microsoft.com/office/officeart/2005/8/layout/hProcess9"/>
    <dgm:cxn modelId="{A2BFAC99-C672-4C0B-9D4A-E14BCC9E6B30}" srcId="{FF0F999A-6104-4148-8037-F012A73D76D5}" destId="{DECC0AB4-6C95-46EF-A454-AA01B98B1EFA}" srcOrd="3" destOrd="0" parTransId="{8A970E72-A47E-4176-8537-8C3F43D3DFDA}" sibTransId="{2D13360B-7156-46ED-8F41-A7483AF72FA5}"/>
    <dgm:cxn modelId="{12BD98B9-E774-43B1-911F-488AEA65D9C2}" type="presOf" srcId="{31E31D30-2A48-4832-A746-A0718FB1B49A}" destId="{D1BE837D-E9CA-4C33-8832-357841EE7BDE}" srcOrd="0" destOrd="0" presId="urn:microsoft.com/office/officeart/2005/8/layout/hProcess9"/>
    <dgm:cxn modelId="{D089F4BE-5191-47CF-81FC-92C73B728B48}" type="presOf" srcId="{FF0F999A-6104-4148-8037-F012A73D76D5}" destId="{D5EE53E8-2E19-439A-A13F-90CBBB1F8078}" srcOrd="0" destOrd="0" presId="urn:microsoft.com/office/officeart/2005/8/layout/hProcess9"/>
    <dgm:cxn modelId="{1F2933D5-BDCF-4FFD-865E-1DEDB360041C}" srcId="{FF0F999A-6104-4148-8037-F012A73D76D5}" destId="{31E31D30-2A48-4832-A746-A0718FB1B49A}" srcOrd="4" destOrd="0" parTransId="{008999CD-0233-444C-A7B7-3C3F4CF64D7C}" sibTransId="{377734EE-03F3-48FD-A01A-085BD04E68C3}"/>
    <dgm:cxn modelId="{9CC93C7B-B2D9-48A9-B9BE-3794608A2C2C}" type="presParOf" srcId="{D5EE53E8-2E19-439A-A13F-90CBBB1F8078}" destId="{1539219C-FCAE-410A-A1CF-A7BE53421F19}" srcOrd="0" destOrd="0" presId="urn:microsoft.com/office/officeart/2005/8/layout/hProcess9"/>
    <dgm:cxn modelId="{047F1845-0C5C-416A-9D0D-189F20E606D2}" type="presParOf" srcId="{D5EE53E8-2E19-439A-A13F-90CBBB1F8078}" destId="{3028A24C-706D-4630-8460-00853F056319}" srcOrd="1" destOrd="0" presId="urn:microsoft.com/office/officeart/2005/8/layout/hProcess9"/>
    <dgm:cxn modelId="{54556E2D-5A98-4341-B4E1-8374B0F04E03}" type="presParOf" srcId="{3028A24C-706D-4630-8460-00853F056319}" destId="{454B97A0-58C7-4880-B39F-FB1E30580DF2}" srcOrd="0" destOrd="0" presId="urn:microsoft.com/office/officeart/2005/8/layout/hProcess9"/>
    <dgm:cxn modelId="{94BCC391-281B-4C41-A495-3D32EE2DEC1A}" type="presParOf" srcId="{3028A24C-706D-4630-8460-00853F056319}" destId="{829DC0EF-1D0B-4B45-A908-571E6A5273BB}" srcOrd="1" destOrd="0" presId="urn:microsoft.com/office/officeart/2005/8/layout/hProcess9"/>
    <dgm:cxn modelId="{E13D6712-052E-4A57-8331-D7FF0B179FA5}" type="presParOf" srcId="{3028A24C-706D-4630-8460-00853F056319}" destId="{871D9BAE-356B-4B41-A212-97AB9F9E79B7}" srcOrd="2" destOrd="0" presId="urn:microsoft.com/office/officeart/2005/8/layout/hProcess9"/>
    <dgm:cxn modelId="{985FC468-8648-41DA-A936-804294A46496}" type="presParOf" srcId="{3028A24C-706D-4630-8460-00853F056319}" destId="{756F8A11-A133-4F12-80C4-29C9924200E5}" srcOrd="3" destOrd="0" presId="urn:microsoft.com/office/officeart/2005/8/layout/hProcess9"/>
    <dgm:cxn modelId="{47BFC553-7983-448A-A803-C46942687DD1}" type="presParOf" srcId="{3028A24C-706D-4630-8460-00853F056319}" destId="{78EF3D06-928A-4D90-98CB-BF42445A0222}" srcOrd="4" destOrd="0" presId="urn:microsoft.com/office/officeart/2005/8/layout/hProcess9"/>
    <dgm:cxn modelId="{819DEF2C-330D-4CCC-8B44-619F6CE965D1}" type="presParOf" srcId="{3028A24C-706D-4630-8460-00853F056319}" destId="{9BE1B44D-FB93-4AD5-91BF-ACA8DC3D68D5}" srcOrd="5" destOrd="0" presId="urn:microsoft.com/office/officeart/2005/8/layout/hProcess9"/>
    <dgm:cxn modelId="{A927C309-BCD9-4E15-8C6F-22CC8AE85BAB}" type="presParOf" srcId="{3028A24C-706D-4630-8460-00853F056319}" destId="{F49993B7-D268-46A1-B47D-D1F25D6E3842}" srcOrd="6" destOrd="0" presId="urn:microsoft.com/office/officeart/2005/8/layout/hProcess9"/>
    <dgm:cxn modelId="{A0EFF9F7-BFE8-42B7-B62F-C01937758DDA}" type="presParOf" srcId="{3028A24C-706D-4630-8460-00853F056319}" destId="{50C1498C-D565-4EC7-8765-4FCA93F2268D}" srcOrd="7" destOrd="0" presId="urn:microsoft.com/office/officeart/2005/8/layout/hProcess9"/>
    <dgm:cxn modelId="{BF2DAAC4-78F8-49AF-A402-17E3115A3785}" type="presParOf" srcId="{3028A24C-706D-4630-8460-00853F056319}" destId="{D1BE837D-E9CA-4C33-8832-357841EE7BDE}" srcOrd="8" destOrd="0" presId="urn:microsoft.com/office/officeart/2005/8/layout/hProcess9"/>
    <dgm:cxn modelId="{BAC28A98-BA6F-41EB-B757-3F7442921ABC}" type="presParOf" srcId="{3028A24C-706D-4630-8460-00853F056319}" destId="{2D86302B-F67B-47A8-9F9E-A4C1BF82ADA1}" srcOrd="9" destOrd="0" presId="urn:microsoft.com/office/officeart/2005/8/layout/hProcess9"/>
    <dgm:cxn modelId="{9D02095F-118A-48D1-9DE3-1B5ED379F11A}" type="presParOf" srcId="{3028A24C-706D-4630-8460-00853F056319}" destId="{AF569BB3-4942-4B91-A7A0-A6EB987B4CA6}"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9219C-FCAE-410A-A1CF-A7BE53421F19}">
      <dsp:nvSpPr>
        <dsp:cNvPr id="0" name=""/>
        <dsp:cNvSpPr/>
      </dsp:nvSpPr>
      <dsp:spPr>
        <a:xfrm>
          <a:off x="114267" y="0"/>
          <a:ext cx="8001064" cy="43894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4B97A0-58C7-4880-B39F-FB1E30580DF2}">
      <dsp:nvSpPr>
        <dsp:cNvPr id="0" name=""/>
        <dsp:cNvSpPr/>
      </dsp:nvSpPr>
      <dsp:spPr>
        <a:xfrm>
          <a:off x="1705" y="1316831"/>
          <a:ext cx="1169342" cy="1755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tx1">
                  <a:lumMod val="85000"/>
                  <a:lumOff val="15000"/>
                </a:schemeClr>
              </a:solidFill>
            </a:rPr>
            <a:t>Initiation Phase</a:t>
          </a:r>
        </a:p>
      </dsp:txBody>
      <dsp:txXfrm>
        <a:off x="58788" y="1373914"/>
        <a:ext cx="1055176" cy="1641608"/>
      </dsp:txXfrm>
    </dsp:sp>
    <dsp:sp modelId="{871D9BAE-356B-4B41-A212-97AB9F9E79B7}">
      <dsp:nvSpPr>
        <dsp:cNvPr id="0" name=""/>
        <dsp:cNvSpPr/>
      </dsp:nvSpPr>
      <dsp:spPr>
        <a:xfrm>
          <a:off x="1365938" y="1316831"/>
          <a:ext cx="1169342" cy="1755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tx1">
                  <a:lumMod val="85000"/>
                  <a:lumOff val="15000"/>
                </a:schemeClr>
              </a:solidFill>
            </a:rPr>
            <a:t>Definition Phase</a:t>
          </a:r>
        </a:p>
      </dsp:txBody>
      <dsp:txXfrm>
        <a:off x="1423021" y="1373914"/>
        <a:ext cx="1055176" cy="1641608"/>
      </dsp:txXfrm>
    </dsp:sp>
    <dsp:sp modelId="{78EF3D06-928A-4D90-98CB-BF42445A0222}">
      <dsp:nvSpPr>
        <dsp:cNvPr id="0" name=""/>
        <dsp:cNvSpPr/>
      </dsp:nvSpPr>
      <dsp:spPr>
        <a:xfrm>
          <a:off x="2730171" y="1316831"/>
          <a:ext cx="1169342" cy="1755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tx1">
                  <a:lumMod val="85000"/>
                  <a:lumOff val="15000"/>
                </a:schemeClr>
              </a:solidFill>
            </a:rPr>
            <a:t>Planning Phase</a:t>
          </a:r>
        </a:p>
      </dsp:txBody>
      <dsp:txXfrm>
        <a:off x="2787254" y="1373914"/>
        <a:ext cx="1055176" cy="1641608"/>
      </dsp:txXfrm>
    </dsp:sp>
    <dsp:sp modelId="{F49993B7-D268-46A1-B47D-D1F25D6E3842}">
      <dsp:nvSpPr>
        <dsp:cNvPr id="0" name=""/>
        <dsp:cNvSpPr/>
      </dsp:nvSpPr>
      <dsp:spPr>
        <a:xfrm>
          <a:off x="4094404" y="1316831"/>
          <a:ext cx="1405023" cy="1755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tx1">
                  <a:lumMod val="85000"/>
                  <a:lumOff val="15000"/>
                </a:schemeClr>
              </a:solidFill>
            </a:rPr>
            <a:t>Implementation Phase</a:t>
          </a:r>
        </a:p>
      </dsp:txBody>
      <dsp:txXfrm>
        <a:off x="4162992" y="1385419"/>
        <a:ext cx="1267847" cy="1618598"/>
      </dsp:txXfrm>
    </dsp:sp>
    <dsp:sp modelId="{D1BE837D-E9CA-4C33-8832-357841EE7BDE}">
      <dsp:nvSpPr>
        <dsp:cNvPr id="0" name=""/>
        <dsp:cNvSpPr/>
      </dsp:nvSpPr>
      <dsp:spPr>
        <a:xfrm>
          <a:off x="5694318" y="1316831"/>
          <a:ext cx="1169342" cy="1755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tx1">
                  <a:lumMod val="85000"/>
                  <a:lumOff val="15000"/>
                </a:schemeClr>
              </a:solidFill>
            </a:rPr>
            <a:t>Deployment Phase</a:t>
          </a:r>
        </a:p>
      </dsp:txBody>
      <dsp:txXfrm>
        <a:off x="5751401" y="1373914"/>
        <a:ext cx="1055176" cy="1641608"/>
      </dsp:txXfrm>
    </dsp:sp>
    <dsp:sp modelId="{AF569BB3-4942-4B91-A7A0-A6EB987B4CA6}">
      <dsp:nvSpPr>
        <dsp:cNvPr id="0" name=""/>
        <dsp:cNvSpPr/>
      </dsp:nvSpPr>
      <dsp:spPr>
        <a:xfrm>
          <a:off x="7058551" y="1316831"/>
          <a:ext cx="1169342" cy="1755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tx1">
                  <a:lumMod val="85000"/>
                  <a:lumOff val="15000"/>
                </a:schemeClr>
              </a:solidFill>
            </a:rPr>
            <a:t>Closing Phase</a:t>
          </a:r>
        </a:p>
      </dsp:txBody>
      <dsp:txXfrm>
        <a:off x="7115634" y="1373914"/>
        <a:ext cx="1055176" cy="16416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atin typeface="Arial" charset="0"/>
                <a:cs typeface="+mn-cs"/>
              </a:defRPr>
            </a:lvl1pPr>
          </a:lstStyle>
          <a:p>
            <a:pPr>
              <a:defRPr/>
            </a:pPr>
            <a:r>
              <a:rPr lang="en-US" b="1" dirty="0"/>
              <a:t>Introduction to Project Management</a:t>
            </a:r>
          </a:p>
          <a:p>
            <a:pPr>
              <a:defRPr/>
            </a:pPr>
            <a:r>
              <a:rPr lang="en-US" sz="900" dirty="0"/>
              <a:t>CE 4200: Professional Engineering Practice Issues</a:t>
            </a:r>
          </a:p>
        </p:txBody>
      </p:sp>
      <p:sp>
        <p:nvSpPr>
          <p:cNvPr id="3" name="Date Placeholder 2"/>
          <p:cNvSpPr>
            <a:spLocks noGrp="1"/>
          </p:cNvSpPr>
          <p:nvPr>
            <p:ph type="dt" sz="quarter" idx="1"/>
          </p:nvPr>
        </p:nvSpPr>
        <p:spPr>
          <a:xfrm>
            <a:off x="4142962" y="0"/>
            <a:ext cx="3170583" cy="480388"/>
          </a:xfrm>
          <a:prstGeom prst="rect">
            <a:avLst/>
          </a:prstGeom>
        </p:spPr>
        <p:txBody>
          <a:bodyPr vert="horz" lIns="94851" tIns="47425" rIns="94851" bIns="47425" rtlCol="0"/>
          <a:lstStyle>
            <a:lvl1pPr algn="r">
              <a:defRPr sz="1200">
                <a:latin typeface="Arial" charset="0"/>
                <a:cs typeface="+mn-cs"/>
              </a:defRPr>
            </a:lvl1pPr>
          </a:lstStyle>
          <a:p>
            <a:pPr>
              <a:defRPr/>
            </a:pPr>
            <a:r>
              <a:rPr lang="en-US" dirty="0"/>
              <a:t>Spring 2022 Semester</a:t>
            </a:r>
          </a:p>
        </p:txBody>
      </p:sp>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atin typeface="Arial" charset="0"/>
                <a:cs typeface="+mn-cs"/>
              </a:defRPr>
            </a:lvl1pPr>
          </a:lstStyle>
          <a:p>
            <a:pPr>
              <a:defRPr/>
            </a:pPr>
            <a:r>
              <a:rPr lang="en-US" dirty="0"/>
              <a:t>William D. Lawson, PE, PhD</a:t>
            </a:r>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wrap="square" lIns="94851" tIns="47425" rIns="94851" bIns="47425" numCol="1" anchor="b" anchorCtr="0" compatLnSpc="1">
            <a:prstTxWarp prst="textNoShape">
              <a:avLst/>
            </a:prstTxWarp>
          </a:bodyPr>
          <a:lstStyle>
            <a:lvl1pPr algn="r">
              <a:defRPr sz="1200"/>
            </a:lvl1pPr>
          </a:lstStyle>
          <a:p>
            <a:fld id="{9ADF3178-190D-405D-A479-20363C872EA8}" type="slidenum">
              <a:rPr lang="en-US" altLang="en-US"/>
              <a:pPr/>
              <a:t>‹#›</a:t>
            </a:fld>
            <a:endParaRPr lang="en-US" altLang="en-US"/>
          </a:p>
        </p:txBody>
      </p:sp>
    </p:spTree>
    <p:extLst>
      <p:ext uri="{BB962C8B-B14F-4D97-AF65-F5344CB8AC3E}">
        <p14:creationId xmlns:p14="http://schemas.microsoft.com/office/powerpoint/2010/main" val="3173539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p:cNvSpPr>
          <p:nvPr>
            <p:ph type="hdr" sz="quarter"/>
          </p:nvPr>
        </p:nvSpPr>
        <p:spPr bwMode="auto">
          <a:xfrm>
            <a:off x="0" y="0"/>
            <a:ext cx="3170583" cy="480388"/>
          </a:xfrm>
          <a:prstGeom prst="rect">
            <a:avLst/>
          </a:prstGeom>
          <a:noFill/>
          <a:ln w="9525">
            <a:noFill/>
            <a:miter lim="800000"/>
            <a:headEnd/>
            <a:tailEnd/>
          </a:ln>
        </p:spPr>
        <p:txBody>
          <a:bodyPr vert="horz" wrap="square" lIns="96653" tIns="48327" rIns="96653" bIns="48327" numCol="1" anchor="t" anchorCtr="0" compatLnSpc="1">
            <a:prstTxWarp prst="textNoShape">
              <a:avLst/>
            </a:prstTxWarp>
          </a:bodyPr>
          <a:lstStyle>
            <a:lvl1pPr>
              <a:defRPr sz="1200">
                <a:latin typeface="Calibri" pitchFamily="34" charset="0"/>
                <a:cs typeface="+mn-cs"/>
              </a:defRPr>
            </a:lvl1pPr>
          </a:lstStyle>
          <a:p>
            <a:pPr>
              <a:defRPr/>
            </a:pPr>
            <a:endParaRPr lang="fr-CA"/>
          </a:p>
        </p:txBody>
      </p:sp>
      <p:sp>
        <p:nvSpPr>
          <p:cNvPr id="3" name="Date Placeholder 2"/>
          <p:cNvSpPr>
            <a:spLocks noGrp="1"/>
          </p:cNvSpPr>
          <p:nvPr>
            <p:ph type="dt" idx="1"/>
          </p:nvPr>
        </p:nvSpPr>
        <p:spPr>
          <a:xfrm>
            <a:off x="4142962" y="0"/>
            <a:ext cx="3170583" cy="480388"/>
          </a:xfrm>
          <a:prstGeom prst="rect">
            <a:avLst/>
          </a:prstGeom>
        </p:spPr>
        <p:txBody>
          <a:bodyPr vert="horz" wrap="square" lIns="96653" tIns="48327" rIns="96653" bIns="48327" numCol="1" anchor="t" anchorCtr="0" compatLnSpc="1">
            <a:prstTxWarp prst="textNoShape">
              <a:avLst/>
            </a:prstTxWarp>
          </a:bodyPr>
          <a:lstStyle>
            <a:lvl1pPr algn="r">
              <a:defRPr sz="1200">
                <a:latin typeface="Calibri" pitchFamily="34" charset="0"/>
                <a:cs typeface="+mn-cs"/>
              </a:defRPr>
            </a:lvl1pPr>
          </a:lstStyle>
          <a:p>
            <a:pPr>
              <a:defRPr/>
            </a:pPr>
            <a:fld id="{4E0C4353-9877-4D85-B58F-557C6DB02144}" type="datetimeFigureOut">
              <a:rPr lang="fr-FR"/>
              <a:pPr>
                <a:defRPr/>
              </a:pPr>
              <a:t>07/03/2022</a:t>
            </a:fld>
            <a:endParaRPr lang="fr-CA" dirty="0"/>
          </a:p>
        </p:txBody>
      </p:sp>
      <p:sp>
        <p:nvSpPr>
          <p:cNvPr id="40964" name="Rectangle 3"/>
          <p:cNvSpPr>
            <a:spLocks noGrp="1" noRot="1" noChangeAspect="1"/>
          </p:cNvSpPr>
          <p:nvPr>
            <p:ph type="sldImg" idx="2"/>
          </p:nvPr>
        </p:nvSpPr>
        <p:spPr bwMode="auto">
          <a:xfrm>
            <a:off x="457200" y="719138"/>
            <a:ext cx="6400800" cy="36004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Notes Placeholder 4"/>
          <p:cNvSpPr>
            <a:spLocks noGrp="1"/>
          </p:cNvSpPr>
          <p:nvPr>
            <p:ph type="body" sz="quarter" idx="3"/>
          </p:nvPr>
        </p:nvSpPr>
        <p:spPr>
          <a:xfrm>
            <a:off x="732183" y="4561226"/>
            <a:ext cx="5850835" cy="4320213"/>
          </a:xfrm>
          <a:prstGeom prst="rect">
            <a:avLst/>
          </a:prstGeom>
        </p:spPr>
        <p:txBody>
          <a:bodyPr vert="horz" wrap="square" lIns="96653" tIns="48327" rIns="96653" bIns="48327" numCol="1" anchor="t" anchorCtr="0" compatLnSpc="1">
            <a:prstTxWarp prst="textNoShape">
              <a:avLst/>
            </a:prstTxWarp>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fr-CA" noProof="0"/>
          </a:p>
        </p:txBody>
      </p:sp>
      <p:sp>
        <p:nvSpPr>
          <p:cNvPr id="14342" name="Rectangle 5"/>
          <p:cNvSpPr>
            <a:spLocks noGrp="1"/>
          </p:cNvSpPr>
          <p:nvPr>
            <p:ph type="ftr" sz="quarter" idx="4"/>
          </p:nvPr>
        </p:nvSpPr>
        <p:spPr bwMode="auto">
          <a:xfrm>
            <a:off x="0" y="9119173"/>
            <a:ext cx="3170583" cy="480388"/>
          </a:xfrm>
          <a:prstGeom prst="rect">
            <a:avLst/>
          </a:prstGeom>
          <a:noFill/>
          <a:ln w="9525">
            <a:noFill/>
            <a:miter lim="800000"/>
            <a:headEnd/>
            <a:tailEnd/>
          </a:ln>
        </p:spPr>
        <p:txBody>
          <a:bodyPr vert="horz" wrap="square" lIns="96653" tIns="48327" rIns="96653" bIns="48327" numCol="1" anchor="b" anchorCtr="0" compatLnSpc="1">
            <a:prstTxWarp prst="textNoShape">
              <a:avLst/>
            </a:prstTxWarp>
          </a:bodyPr>
          <a:lstStyle>
            <a:lvl1pPr>
              <a:defRPr sz="1200">
                <a:latin typeface="Calibri" pitchFamily="34" charset="0"/>
                <a:cs typeface="+mn-cs"/>
              </a:defRPr>
            </a:lvl1pPr>
          </a:lstStyle>
          <a:p>
            <a:pPr>
              <a:defRPr/>
            </a:pPr>
            <a:endParaRPr lang="fr-CA"/>
          </a:p>
        </p:txBody>
      </p:sp>
      <p:sp>
        <p:nvSpPr>
          <p:cNvPr id="7" name="Slide Number Placeholder 6"/>
          <p:cNvSpPr>
            <a:spLocks noGrp="1"/>
          </p:cNvSpPr>
          <p:nvPr>
            <p:ph type="sldNum" sz="quarter" idx="5"/>
          </p:nvPr>
        </p:nvSpPr>
        <p:spPr>
          <a:xfrm>
            <a:off x="4142962" y="9119173"/>
            <a:ext cx="3170583" cy="480388"/>
          </a:xfrm>
          <a:prstGeom prst="rect">
            <a:avLst/>
          </a:prstGeom>
        </p:spPr>
        <p:txBody>
          <a:bodyPr vert="horz" wrap="square" lIns="96653" tIns="48327" rIns="96653" bIns="48327" numCol="1" anchor="b" anchorCtr="0" compatLnSpc="1">
            <a:prstTxWarp prst="textNoShape">
              <a:avLst/>
            </a:prstTxWarp>
          </a:bodyPr>
          <a:lstStyle>
            <a:lvl1pPr algn="r">
              <a:defRPr sz="1200">
                <a:latin typeface="Calibri" panose="020F0502020204030204" pitchFamily="34" charset="0"/>
              </a:defRPr>
            </a:lvl1pPr>
          </a:lstStyle>
          <a:p>
            <a:fld id="{7A0D8F4B-2F03-409F-8A19-1CC1CB1AE428}" type="slidenum">
              <a:rPr lang="fr-CA" altLang="en-US"/>
              <a:pPr/>
              <a:t>‹#›</a:t>
            </a:fld>
            <a:endParaRPr lang="fr-CA" altLang="en-US"/>
          </a:p>
        </p:txBody>
      </p:sp>
    </p:spTree>
    <p:extLst>
      <p:ext uri="{BB962C8B-B14F-4D97-AF65-F5344CB8AC3E}">
        <p14:creationId xmlns:p14="http://schemas.microsoft.com/office/powerpoint/2010/main" val="4953541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nstantia"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Constantia"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Constantia"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Constantia"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Constantia"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19138"/>
            <a:ext cx="6400800" cy="3600450"/>
          </a:xfrm>
          <a:ln/>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2BEF81-2099-4433-9AFC-FE2AD3239CA8}" type="slidenum">
              <a:rPr lang="fr-CA" altLang="en-US">
                <a:latin typeface="Calibri" panose="020F0502020204030204" pitchFamily="34" charset="0"/>
              </a:rPr>
              <a:pPr eaLnBrk="1" hangingPunct="1"/>
              <a:t>3</a:t>
            </a:fld>
            <a:endParaRPr lang="fr-CA" altLang="en-US">
              <a:latin typeface="Calibri" panose="020F0502020204030204" pitchFamily="34" charset="0"/>
            </a:endParaRPr>
          </a:p>
        </p:txBody>
      </p:sp>
    </p:spTree>
    <p:extLst>
      <p:ext uri="{BB962C8B-B14F-4D97-AF65-F5344CB8AC3E}">
        <p14:creationId xmlns:p14="http://schemas.microsoft.com/office/powerpoint/2010/main" val="4200838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457200" y="719138"/>
            <a:ext cx="6400800" cy="3600450"/>
          </a:xfrm>
          <a:ln/>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a:r>
              <a:rPr lang="en-US" altLang="en-US"/>
              <a:t>Resource Planning - Full Time Employees, Professional Services, Cost, and Contingency</a:t>
            </a:r>
          </a:p>
          <a:p>
            <a:endParaRPr lang="en-US" altLang="en-US"/>
          </a:p>
        </p:txBody>
      </p:sp>
      <p:sp>
        <p:nvSpPr>
          <p:cNvPr id="56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AC03DBD-2077-4D87-8C96-F78A4241342D}" type="slidenum">
              <a:rPr lang="fr-CA" altLang="en-US">
                <a:latin typeface="Calibri" panose="020F0502020204030204" pitchFamily="34" charset="0"/>
              </a:rPr>
              <a:pPr eaLnBrk="1" hangingPunct="1"/>
              <a:t>23</a:t>
            </a:fld>
            <a:endParaRPr lang="fr-CA" altLang="en-US">
              <a:latin typeface="Calibri" panose="020F0502020204030204" pitchFamily="34" charset="0"/>
            </a:endParaRPr>
          </a:p>
        </p:txBody>
      </p:sp>
    </p:spTree>
    <p:extLst>
      <p:ext uri="{BB962C8B-B14F-4D97-AF65-F5344CB8AC3E}">
        <p14:creationId xmlns:p14="http://schemas.microsoft.com/office/powerpoint/2010/main" val="186853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457200" y="719138"/>
            <a:ext cx="6400800" cy="3600450"/>
          </a:xfrm>
          <a:ln/>
        </p:spPr>
      </p:sp>
      <p:sp>
        <p:nvSpPr>
          <p:cNvPr id="3" name="Notes Placeholder 2"/>
          <p:cNvSpPr>
            <a:spLocks noGrp="1"/>
          </p:cNvSpPr>
          <p:nvPr>
            <p:ph type="body" idx="1"/>
          </p:nvPr>
        </p:nvSpPr>
        <p:spPr/>
        <p:txBody>
          <a:bodyPr>
            <a:normAutofit fontScale="92500"/>
          </a:bodyPr>
          <a:lstStyle/>
          <a:p>
            <a:pPr>
              <a:defRPr/>
            </a:pPr>
            <a:r>
              <a:rPr lang="en-US" dirty="0"/>
              <a:t>What is Quality - conformance to requirements’ - Crosby </a:t>
            </a:r>
          </a:p>
          <a:p>
            <a:pPr>
              <a:defRPr/>
            </a:pPr>
            <a:r>
              <a:rPr lang="en-US" dirty="0"/>
              <a:t>‘fitness for use’ - Juran </a:t>
            </a:r>
          </a:p>
          <a:p>
            <a:pPr>
              <a:defRPr/>
            </a:pPr>
            <a:r>
              <a:rPr lang="en-US" dirty="0"/>
              <a:t>‘the totality of characteristics of an entity that bear on its ability to satisfy stated and implied need’ - ISO 8402:1994 </a:t>
            </a:r>
          </a:p>
          <a:p>
            <a:pPr>
              <a:defRPr/>
            </a:pPr>
            <a:endParaRPr lang="en-US" dirty="0"/>
          </a:p>
          <a:p>
            <a:pPr marL="241632" indent="-241632">
              <a:buFontTx/>
              <a:buAutoNum type="arabicPeriod"/>
              <a:defRPr/>
            </a:pPr>
            <a:r>
              <a:rPr lang="en-US" dirty="0"/>
              <a:t>Customer-Based -&gt; Fitness for use, meeting customer expectations. </a:t>
            </a:r>
          </a:p>
          <a:p>
            <a:pPr marL="241632" indent="-241632">
              <a:buFontTx/>
              <a:buAutoNum type="arabicPeriod"/>
              <a:defRPr/>
            </a:pPr>
            <a:r>
              <a:rPr lang="en-US" dirty="0"/>
              <a:t>Manufacturing-Based -&gt; Conforming to design, specifications, or requirements. Having no defects. </a:t>
            </a:r>
          </a:p>
          <a:p>
            <a:pPr marL="241632" indent="-241632">
              <a:buFontTx/>
              <a:buAutoNum type="arabicPeriod"/>
              <a:defRPr/>
            </a:pPr>
            <a:r>
              <a:rPr lang="en-US" dirty="0"/>
              <a:t>Product-Based -&gt; The product has something that other similar products do not that adds value. </a:t>
            </a:r>
          </a:p>
          <a:p>
            <a:pPr marL="241632" indent="-241632">
              <a:buFontTx/>
              <a:buAutoNum type="arabicPeriod"/>
              <a:defRPr/>
            </a:pPr>
            <a:r>
              <a:rPr lang="en-US" dirty="0"/>
              <a:t>Value-Based -&gt; The product is the best combination of price and features. 5. Transcendent It is not clear what it is, but it is something good...</a:t>
            </a:r>
          </a:p>
          <a:p>
            <a:pPr marL="241632" indent="-241632">
              <a:buFontTx/>
              <a:buAutoNum type="arabicPeriod"/>
              <a:defRPr/>
            </a:pPr>
            <a:endParaRPr lang="en-US" dirty="0"/>
          </a:p>
          <a:p>
            <a:pPr>
              <a:defRPr/>
            </a:pPr>
            <a:r>
              <a:rPr lang="en-US" dirty="0"/>
              <a:t>via:</a:t>
            </a:r>
          </a:p>
          <a:p>
            <a:pPr lvl="1">
              <a:defRPr/>
            </a:pPr>
            <a:r>
              <a:rPr lang="en-US" dirty="0"/>
              <a:t>Quality Planning, Quality Assurance, and Quality Control</a:t>
            </a:r>
          </a:p>
          <a:p>
            <a:pPr lvl="2">
              <a:defRPr/>
            </a:pPr>
            <a:r>
              <a:rPr lang="en-US" dirty="0"/>
              <a:t>Clearly Defined Quality Performance Standards</a:t>
            </a:r>
          </a:p>
          <a:p>
            <a:pPr lvl="2">
              <a:defRPr/>
            </a:pPr>
            <a:r>
              <a:rPr lang="en-US" dirty="0"/>
              <a:t>How those Quality and Performance Standards are measured and satisfied</a:t>
            </a:r>
          </a:p>
          <a:p>
            <a:pPr lvl="2">
              <a:defRPr/>
            </a:pPr>
            <a:r>
              <a:rPr lang="en-US" dirty="0"/>
              <a:t>How Testing and Quality Assurance Processes will ensure standards are satisfied</a:t>
            </a:r>
          </a:p>
          <a:p>
            <a:pPr lvl="2">
              <a:defRPr/>
            </a:pPr>
            <a:r>
              <a:rPr lang="en-US" dirty="0"/>
              <a:t>Continuous ongoing quality control</a:t>
            </a:r>
          </a:p>
          <a:p>
            <a:pPr marL="241632" indent="-241632">
              <a:buFontTx/>
              <a:buAutoNum type="arabicPeriod"/>
              <a:defRPr/>
            </a:pPr>
            <a:endParaRPr lang="en-US" dirty="0"/>
          </a:p>
        </p:txBody>
      </p:sp>
      <p:sp>
        <p:nvSpPr>
          <p:cNvPr id="481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9E7DDB2-CC5E-423B-8513-D4AD0BC06E1E}" type="slidenum">
              <a:rPr lang="fr-CA" altLang="en-US">
                <a:latin typeface="Calibri" panose="020F0502020204030204" pitchFamily="34" charset="0"/>
              </a:rPr>
              <a:pPr eaLnBrk="1" hangingPunct="1"/>
              <a:t>24</a:t>
            </a:fld>
            <a:endParaRPr lang="fr-CA" altLang="en-US">
              <a:latin typeface="Calibri" panose="020F0502020204030204" pitchFamily="34" charset="0"/>
            </a:endParaRPr>
          </a:p>
        </p:txBody>
      </p:sp>
    </p:spTree>
    <p:extLst>
      <p:ext uri="{BB962C8B-B14F-4D97-AF65-F5344CB8AC3E}">
        <p14:creationId xmlns:p14="http://schemas.microsoft.com/office/powerpoint/2010/main" val="3261768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457200" y="719138"/>
            <a:ext cx="6400800" cy="3600450"/>
          </a:xfrm>
          <a:ln/>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nSpc>
                <a:spcPct val="90000"/>
              </a:lnSpc>
            </a:pPr>
            <a:r>
              <a:rPr lang="en-US" altLang="en-US" sz="2100"/>
              <a:t>Communications planning:  Determining the needs (who needs what information, when they need it, and how it will be delivered)</a:t>
            </a:r>
          </a:p>
          <a:p>
            <a:pPr lvl="1">
              <a:lnSpc>
                <a:spcPct val="90000"/>
              </a:lnSpc>
            </a:pPr>
            <a:r>
              <a:rPr lang="en-US" altLang="en-US" sz="2100"/>
              <a:t>Information Distribution:  Defining who and how information will flow to the project stakeholders and the frequency</a:t>
            </a:r>
          </a:p>
          <a:p>
            <a:pPr lvl="1">
              <a:lnSpc>
                <a:spcPct val="90000"/>
              </a:lnSpc>
            </a:pPr>
            <a:r>
              <a:rPr lang="en-US" altLang="en-US" sz="2100"/>
              <a:t>Performance Reporting:  Providing project performance updates via status reporting.</a:t>
            </a:r>
          </a:p>
        </p:txBody>
      </p:sp>
      <p:sp>
        <p:nvSpPr>
          <p:cNvPr id="583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2D9E1D1-7D75-491C-9D50-8C2E04591486}" type="slidenum">
              <a:rPr lang="fr-CA" altLang="en-US">
                <a:latin typeface="Calibri" panose="020F0502020204030204" pitchFamily="34" charset="0"/>
              </a:rPr>
              <a:pPr eaLnBrk="1" hangingPunct="1"/>
              <a:t>25</a:t>
            </a:fld>
            <a:endParaRPr lang="fr-CA" altLang="en-US">
              <a:latin typeface="Calibri" panose="020F0502020204030204" pitchFamily="34" charset="0"/>
            </a:endParaRPr>
          </a:p>
        </p:txBody>
      </p:sp>
    </p:spTree>
    <p:extLst>
      <p:ext uri="{BB962C8B-B14F-4D97-AF65-F5344CB8AC3E}">
        <p14:creationId xmlns:p14="http://schemas.microsoft.com/office/powerpoint/2010/main" val="965652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457200" y="719138"/>
            <a:ext cx="6400800" cy="3600450"/>
          </a:xfrm>
          <a:ln/>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z="2100"/>
              <a:t>Formal change control is required for all of the following</a:t>
            </a:r>
          </a:p>
          <a:p>
            <a:pPr lvl="2">
              <a:buFont typeface="Monotype Sorts"/>
              <a:buAutoNum type="arabicPeriod"/>
            </a:pPr>
            <a:r>
              <a:rPr lang="en-US" altLang="en-US"/>
              <a:t>Scope Change</a:t>
            </a:r>
          </a:p>
          <a:p>
            <a:pPr lvl="2">
              <a:buFont typeface="Monotype Sorts"/>
              <a:buAutoNum type="arabicPeriod"/>
            </a:pPr>
            <a:r>
              <a:rPr lang="en-US" altLang="en-US"/>
              <a:t>Schedule changes</a:t>
            </a:r>
          </a:p>
          <a:p>
            <a:pPr lvl="2">
              <a:buFont typeface="Monotype Sorts"/>
              <a:buAutoNum type="arabicPeriod"/>
            </a:pPr>
            <a:r>
              <a:rPr lang="en-US" altLang="en-US"/>
              <a:t>Technical Specification Changes</a:t>
            </a:r>
          </a:p>
          <a:p>
            <a:pPr lvl="2">
              <a:buFont typeface="Monotype Sorts"/>
              <a:buAutoNum type="arabicPeriod"/>
            </a:pPr>
            <a:r>
              <a:rPr lang="en-US" altLang="en-US"/>
              <a:t>Training Changes</a:t>
            </a:r>
          </a:p>
          <a:p>
            <a:pPr>
              <a:spcBef>
                <a:spcPct val="50000"/>
              </a:spcBef>
            </a:pPr>
            <a:r>
              <a:rPr lang="en-US" altLang="en-US" sz="2500"/>
              <a:t>All changes require collaboration and buy in via the project sponsor’s signature prior to implementation of the changes</a:t>
            </a:r>
          </a:p>
          <a:p>
            <a:endParaRPr lang="en-US" altLang="en-US"/>
          </a:p>
        </p:txBody>
      </p:sp>
      <p:sp>
        <p:nvSpPr>
          <p:cNvPr id="5018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1B5124D-7A25-4A01-949C-54136E50C2CB}" type="slidenum">
              <a:rPr lang="fr-CA" altLang="en-US">
                <a:latin typeface="Calibri" panose="020F0502020204030204" pitchFamily="34" charset="0"/>
              </a:rPr>
              <a:pPr eaLnBrk="1" hangingPunct="1"/>
              <a:t>27</a:t>
            </a:fld>
            <a:endParaRPr lang="fr-CA" altLang="en-US">
              <a:latin typeface="Calibri" panose="020F0502020204030204" pitchFamily="34" charset="0"/>
            </a:endParaRPr>
          </a:p>
        </p:txBody>
      </p:sp>
    </p:spTree>
    <p:extLst>
      <p:ext uri="{BB962C8B-B14F-4D97-AF65-F5344CB8AC3E}">
        <p14:creationId xmlns:p14="http://schemas.microsoft.com/office/powerpoint/2010/main" val="2883359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0D8F4B-2F03-409F-8A19-1CC1CB1AE428}" type="slidenum">
              <a:rPr lang="fr-CA" altLang="en-US" smtClean="0"/>
              <a:pPr/>
              <a:t>5</a:t>
            </a:fld>
            <a:endParaRPr lang="fr-CA" altLang="en-US"/>
          </a:p>
        </p:txBody>
      </p:sp>
    </p:spTree>
    <p:extLst>
      <p:ext uri="{BB962C8B-B14F-4D97-AF65-F5344CB8AC3E}">
        <p14:creationId xmlns:p14="http://schemas.microsoft.com/office/powerpoint/2010/main" val="360182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457200" y="719138"/>
            <a:ext cx="6400800" cy="3600450"/>
          </a:xfrm>
          <a:ln/>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198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B6082A8-95AD-4C25-88FA-08A463183E45}" type="slidenum">
              <a:rPr lang="fr-CA" altLang="en-US">
                <a:latin typeface="Calibri" panose="020F0502020204030204" pitchFamily="34" charset="0"/>
              </a:rPr>
              <a:pPr eaLnBrk="1" hangingPunct="1"/>
              <a:t>11</a:t>
            </a:fld>
            <a:endParaRPr lang="fr-CA" altLang="en-US">
              <a:latin typeface="Calibri" panose="020F0502020204030204" pitchFamily="34" charset="0"/>
            </a:endParaRPr>
          </a:p>
        </p:txBody>
      </p:sp>
    </p:spTree>
    <p:extLst>
      <p:ext uri="{BB962C8B-B14F-4D97-AF65-F5344CB8AC3E}">
        <p14:creationId xmlns:p14="http://schemas.microsoft.com/office/powerpoint/2010/main" val="330191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xfrm>
            <a:off x="457200" y="719138"/>
            <a:ext cx="6400800" cy="3600450"/>
          </a:xfrm>
          <a:ln/>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7190416-AF32-46BB-870C-D028A929B7E4}" type="slidenum">
              <a:rPr lang="fr-CA" altLang="en-US">
                <a:latin typeface="Calibri" panose="020F0502020204030204" pitchFamily="34" charset="0"/>
              </a:rPr>
              <a:pPr eaLnBrk="1" hangingPunct="1"/>
              <a:t>12</a:t>
            </a:fld>
            <a:endParaRPr lang="fr-CA" altLang="en-US">
              <a:latin typeface="Calibri" panose="020F0502020204030204" pitchFamily="34" charset="0"/>
            </a:endParaRPr>
          </a:p>
        </p:txBody>
      </p:sp>
    </p:spTree>
    <p:extLst>
      <p:ext uri="{BB962C8B-B14F-4D97-AF65-F5344CB8AC3E}">
        <p14:creationId xmlns:p14="http://schemas.microsoft.com/office/powerpoint/2010/main" val="810387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457200" y="719138"/>
            <a:ext cx="6400800" cy="3600450"/>
          </a:xfrm>
          <a:ln/>
        </p:spPr>
      </p:sp>
      <p:sp>
        <p:nvSpPr>
          <p:cNvPr id="3" name="Notes Placeholder 2"/>
          <p:cNvSpPr>
            <a:spLocks noGrp="1"/>
          </p:cNvSpPr>
          <p:nvPr>
            <p:ph type="body" idx="1"/>
          </p:nvPr>
        </p:nvSpPr>
        <p:spPr/>
        <p:txBody>
          <a:bodyPr>
            <a:normAutofit fontScale="70000" lnSpcReduction="20000"/>
          </a:bodyPr>
          <a:lstStyle/>
          <a:p>
            <a:pPr>
              <a:defRPr/>
            </a:pPr>
            <a:r>
              <a:rPr lang="en-US" b="1" dirty="0"/>
              <a:t>Process Responsibilities</a:t>
            </a:r>
            <a:r>
              <a:rPr lang="en-US" dirty="0"/>
              <a:t> </a:t>
            </a:r>
          </a:p>
          <a:p>
            <a:pPr>
              <a:defRPr/>
            </a:pPr>
            <a:r>
              <a:rPr lang="en-US" dirty="0"/>
              <a:t>The project manager normally is responsible for defining and planning the project. This results in the completion of a Project Definition and a project workplan. Once the project starts, the project manager must successfully manage and control the work, including: </a:t>
            </a:r>
          </a:p>
          <a:p>
            <a:pPr>
              <a:defRPr/>
            </a:pPr>
            <a:r>
              <a:rPr lang="en-US" dirty="0"/>
              <a:t>Identifying, tracking managing and resolving project issues </a:t>
            </a:r>
          </a:p>
          <a:p>
            <a:pPr>
              <a:defRPr/>
            </a:pPr>
            <a:r>
              <a:rPr lang="en-US" dirty="0"/>
              <a:t>Proactively disseminating project information to all stakeholders </a:t>
            </a:r>
          </a:p>
          <a:p>
            <a:pPr>
              <a:defRPr/>
            </a:pPr>
            <a:r>
              <a:rPr lang="en-US" dirty="0"/>
              <a:t>Identifying, managing and mitigating project risk </a:t>
            </a:r>
          </a:p>
          <a:p>
            <a:pPr>
              <a:defRPr/>
            </a:pPr>
            <a:r>
              <a:rPr lang="en-US" dirty="0"/>
              <a:t>Ensuring that the solution is of acceptable quality </a:t>
            </a:r>
          </a:p>
          <a:p>
            <a:pPr>
              <a:defRPr/>
            </a:pPr>
            <a:r>
              <a:rPr lang="en-US" dirty="0"/>
              <a:t>Proactively managing scope to ensure that only what was agreed to is delivered, unless changes are approved through scope management </a:t>
            </a:r>
          </a:p>
          <a:p>
            <a:pPr>
              <a:defRPr/>
            </a:pPr>
            <a:r>
              <a:rPr lang="en-US" dirty="0"/>
              <a:t>Defining and collecting metrics to give a sense for how the project is progressing and whether the deliverables produced are acceptable </a:t>
            </a:r>
          </a:p>
          <a:p>
            <a:pPr>
              <a:defRPr/>
            </a:pPr>
            <a:r>
              <a:rPr lang="en-US" dirty="0"/>
              <a:t>Managing the overall workplan to ensure work is assigned and completed on time and within budget </a:t>
            </a:r>
          </a:p>
          <a:p>
            <a:pPr>
              <a:defRPr/>
            </a:pPr>
            <a:r>
              <a:rPr lang="en-US" dirty="0"/>
              <a:t>To manage the project management processes, a person should be well organized, have great follow-up skills, be process oriented, be able to multi-task, have a logical thought process, be able to determine root causes, have good analytical ability, be a good estimator and budget manager, and have good self-discipline. </a:t>
            </a:r>
          </a:p>
          <a:p>
            <a:pPr>
              <a:defRPr/>
            </a:pPr>
            <a:r>
              <a:rPr lang="en-US" b="1" dirty="0"/>
              <a:t>People Responsibilities</a:t>
            </a:r>
            <a:r>
              <a:rPr lang="en-US" dirty="0"/>
              <a:t> </a:t>
            </a:r>
          </a:p>
          <a:p>
            <a:pPr>
              <a:defRPr/>
            </a:pPr>
            <a:r>
              <a:rPr lang="en-US" dirty="0"/>
              <a:t>In addition to process skills, a project manager must have good people management skills. This includes: </a:t>
            </a:r>
          </a:p>
          <a:p>
            <a:pPr>
              <a:defRPr/>
            </a:pPr>
            <a:r>
              <a:rPr lang="en-US" dirty="0"/>
              <a:t>Having the discipline and general management skills to make sure that people follow the standard processes and procedures </a:t>
            </a:r>
          </a:p>
          <a:p>
            <a:pPr>
              <a:defRPr/>
            </a:pPr>
            <a:r>
              <a:rPr lang="en-US" dirty="0"/>
              <a:t>Establishing leadership skills to get the team to willingly follow your direction. Leadership is about communicating a vision and getting the team to accept it and strive to get there with you. </a:t>
            </a:r>
          </a:p>
          <a:p>
            <a:pPr>
              <a:defRPr/>
            </a:pPr>
            <a:r>
              <a:rPr lang="en-US" dirty="0"/>
              <a:t>Setting reasonable, challenging and clear expectations for people, and holding them accountable for meeting the expectations. This includes providing good performance feedback to team members </a:t>
            </a:r>
          </a:p>
          <a:p>
            <a:pPr>
              <a:defRPr/>
            </a:pPr>
            <a:r>
              <a:rPr lang="en-US" dirty="0"/>
              <a:t>Team building skills so that the people work together well, and feel motivated to work hard for the sake of the project and their other team members. The larger your team and the longer the project, the more important it is to have good team-building skills. </a:t>
            </a:r>
          </a:p>
          <a:p>
            <a:pPr>
              <a:defRPr/>
            </a:pPr>
            <a:r>
              <a:rPr lang="en-US" dirty="0"/>
              <a:t>Proactive verbal and written communicator skills, including good, active listening skills.  </a:t>
            </a:r>
          </a:p>
          <a:p>
            <a:pPr>
              <a:defRPr/>
            </a:pPr>
            <a:r>
              <a:rPr lang="en-US" b="1" dirty="0"/>
              <a:t>Multiple Roles</a:t>
            </a:r>
            <a:r>
              <a:rPr lang="en-US" dirty="0"/>
              <a:t> </a:t>
            </a:r>
          </a:p>
          <a:p>
            <a:pPr>
              <a:defRPr/>
            </a:pPr>
            <a:r>
              <a:rPr lang="en-US" dirty="0"/>
              <a:t>Depending on the size and complexity of the project, the project manager may take on other responsibilities in addition to managing the work. For instance, the project manager may assist with gathering business requirements. Or they may help design a database management system or they may write some of the project documentation. Project management is a particular role that a person fills, even if the person who is the project manager is working in other roles as well.  </a:t>
            </a:r>
          </a:p>
          <a:p>
            <a:pPr>
              <a:defRPr/>
            </a:pPr>
            <a:endParaRPr lang="en-US" dirty="0"/>
          </a:p>
        </p:txBody>
      </p:sp>
      <p:sp>
        <p:nvSpPr>
          <p:cNvPr id="512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AF1964C-0F19-4168-A6F4-009B2ED53709}" type="slidenum">
              <a:rPr lang="fr-CA" altLang="en-US">
                <a:latin typeface="Calibri" panose="020F0502020204030204" pitchFamily="34" charset="0"/>
              </a:rPr>
              <a:pPr eaLnBrk="1" hangingPunct="1"/>
              <a:t>16</a:t>
            </a:fld>
            <a:endParaRPr lang="fr-CA" altLang="en-US">
              <a:latin typeface="Calibri" panose="020F0502020204030204" pitchFamily="34" charset="0"/>
            </a:endParaRPr>
          </a:p>
        </p:txBody>
      </p:sp>
    </p:spTree>
    <p:extLst>
      <p:ext uri="{BB962C8B-B14F-4D97-AF65-F5344CB8AC3E}">
        <p14:creationId xmlns:p14="http://schemas.microsoft.com/office/powerpoint/2010/main" val="3302931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457200" y="719138"/>
            <a:ext cx="6400800" cy="3600450"/>
          </a:xfrm>
          <a:ln/>
        </p:spPr>
      </p:sp>
      <p:sp>
        <p:nvSpPr>
          <p:cNvPr id="3" name="Notes Placeholder 2"/>
          <p:cNvSpPr>
            <a:spLocks noGrp="1"/>
          </p:cNvSpPr>
          <p:nvPr>
            <p:ph type="body" idx="1"/>
          </p:nvPr>
        </p:nvSpPr>
        <p:spPr/>
        <p:txBody>
          <a:bodyPr>
            <a:normAutofit fontScale="92500" lnSpcReduction="10000"/>
          </a:bodyPr>
          <a:lstStyle/>
          <a:p>
            <a:pPr>
              <a:lnSpc>
                <a:spcPct val="90000"/>
              </a:lnSpc>
              <a:defRPr/>
            </a:pPr>
            <a:r>
              <a:rPr lang="en-US" dirty="0"/>
              <a:t>SCOPE MANAGEMENT – Ensuring all the appropriate work within the project scope is completed and only the work within scope is being conducted</a:t>
            </a:r>
          </a:p>
          <a:p>
            <a:pPr>
              <a:lnSpc>
                <a:spcPct val="90000"/>
              </a:lnSpc>
              <a:defRPr/>
            </a:pPr>
            <a:endParaRPr lang="en-US" dirty="0"/>
          </a:p>
          <a:p>
            <a:pPr>
              <a:lnSpc>
                <a:spcPct val="90000"/>
              </a:lnSpc>
              <a:defRPr/>
            </a:pPr>
            <a:r>
              <a:rPr lang="en-US" dirty="0"/>
              <a:t>TIME MANAGEMENT – Schedule Management</a:t>
            </a:r>
          </a:p>
          <a:p>
            <a:pPr>
              <a:lnSpc>
                <a:spcPct val="90000"/>
              </a:lnSpc>
              <a:defRPr/>
            </a:pPr>
            <a:endParaRPr lang="en-US" dirty="0"/>
          </a:p>
          <a:p>
            <a:pPr>
              <a:lnSpc>
                <a:spcPct val="90000"/>
              </a:lnSpc>
              <a:defRPr/>
            </a:pPr>
            <a:r>
              <a:rPr lang="en-US" dirty="0"/>
              <a:t>COST MANAGEMENT – How costs are controlled and incurred costs are paid</a:t>
            </a:r>
          </a:p>
          <a:p>
            <a:pPr>
              <a:lnSpc>
                <a:spcPct val="90000"/>
              </a:lnSpc>
              <a:defRPr/>
            </a:pPr>
            <a:endParaRPr lang="en-US" dirty="0"/>
          </a:p>
          <a:p>
            <a:pPr>
              <a:lnSpc>
                <a:spcPct val="90000"/>
              </a:lnSpc>
              <a:defRPr/>
            </a:pPr>
            <a:r>
              <a:rPr lang="en-US" dirty="0"/>
              <a:t>QUALITY MANAGEMENT – Quality Assurance Plan – How quality control is measured and satisfied</a:t>
            </a:r>
          </a:p>
          <a:p>
            <a:pPr>
              <a:lnSpc>
                <a:spcPct val="90000"/>
              </a:lnSpc>
              <a:defRPr/>
            </a:pPr>
            <a:endParaRPr lang="en-US" dirty="0"/>
          </a:p>
          <a:p>
            <a:pPr>
              <a:lnSpc>
                <a:spcPct val="90000"/>
              </a:lnSpc>
              <a:defRPr/>
            </a:pPr>
            <a:r>
              <a:rPr lang="en-US" dirty="0"/>
              <a:t>HUMAN RESOURCE MANAGEMENT – Development of the project team, reporting structure, resource capacity</a:t>
            </a:r>
          </a:p>
          <a:p>
            <a:pPr>
              <a:lnSpc>
                <a:spcPct val="90000"/>
              </a:lnSpc>
              <a:defRPr/>
            </a:pPr>
            <a:endParaRPr lang="en-US" dirty="0"/>
          </a:p>
          <a:p>
            <a:pPr>
              <a:lnSpc>
                <a:spcPct val="90000"/>
              </a:lnSpc>
              <a:defRPr/>
            </a:pPr>
            <a:r>
              <a:rPr lang="en-US" dirty="0"/>
              <a:t>COMMUNICATIONS MANAGEMENT – How project communications will be handled to ensure all project stakeholders are informed</a:t>
            </a:r>
          </a:p>
          <a:p>
            <a:pPr>
              <a:lnSpc>
                <a:spcPct val="90000"/>
              </a:lnSpc>
              <a:defRPr/>
            </a:pPr>
            <a:endParaRPr lang="en-US" dirty="0"/>
          </a:p>
          <a:p>
            <a:pPr>
              <a:lnSpc>
                <a:spcPct val="90000"/>
              </a:lnSpc>
              <a:defRPr/>
            </a:pPr>
            <a:r>
              <a:rPr lang="en-US" dirty="0"/>
              <a:t>RISK MANAGEMENT – Risk Management plan to have all project stakeholders in agreement on how project risks will be handled (aversion, mitigation or assumption)</a:t>
            </a:r>
          </a:p>
          <a:p>
            <a:pPr>
              <a:lnSpc>
                <a:spcPct val="90000"/>
              </a:lnSpc>
              <a:defRPr/>
            </a:pPr>
            <a:endParaRPr lang="en-US" dirty="0"/>
          </a:p>
          <a:p>
            <a:pPr>
              <a:lnSpc>
                <a:spcPct val="90000"/>
              </a:lnSpc>
              <a:defRPr/>
            </a:pPr>
            <a:r>
              <a:rPr lang="en-US" dirty="0"/>
              <a:t>PROCUREMENT MANAGEMENT – Procurement process, contract processes</a:t>
            </a:r>
          </a:p>
          <a:p>
            <a:pPr>
              <a:lnSpc>
                <a:spcPct val="90000"/>
              </a:lnSpc>
              <a:defRPr/>
            </a:pPr>
            <a:endParaRPr lang="en-US" dirty="0"/>
          </a:p>
          <a:p>
            <a:pPr>
              <a:lnSpc>
                <a:spcPct val="90000"/>
              </a:lnSpc>
              <a:defRPr/>
            </a:pPr>
            <a:r>
              <a:rPr lang="en-US" dirty="0"/>
              <a:t>INTEGRATION MANAGEMENT – Integration of all areas of project management to develop a cohesive project plan</a:t>
            </a:r>
          </a:p>
          <a:p>
            <a:pPr>
              <a:defRPr/>
            </a:pPr>
            <a:endParaRPr lang="en-US" dirty="0"/>
          </a:p>
        </p:txBody>
      </p:sp>
      <p:sp>
        <p:nvSpPr>
          <p:cNvPr id="4403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E2C50E2-1BA4-4B59-B1F0-EE9CFAEA1710}" type="slidenum">
              <a:rPr lang="fr-CA" altLang="en-US">
                <a:latin typeface="Calibri" panose="020F0502020204030204" pitchFamily="34" charset="0"/>
              </a:rPr>
              <a:pPr eaLnBrk="1" hangingPunct="1"/>
              <a:t>17</a:t>
            </a:fld>
            <a:endParaRPr lang="fr-CA" altLang="en-US">
              <a:latin typeface="Calibri" panose="020F0502020204030204" pitchFamily="34" charset="0"/>
            </a:endParaRPr>
          </a:p>
        </p:txBody>
      </p:sp>
    </p:spTree>
    <p:extLst>
      <p:ext uri="{BB962C8B-B14F-4D97-AF65-F5344CB8AC3E}">
        <p14:creationId xmlns:p14="http://schemas.microsoft.com/office/powerpoint/2010/main" val="386256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457200" y="719138"/>
            <a:ext cx="6400800" cy="3600450"/>
          </a:xfrm>
          <a:ln/>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en-US" sz="2500"/>
              <a:t>This component is used to communicate</a:t>
            </a:r>
          </a:p>
          <a:p>
            <a:pPr lvl="1"/>
            <a:r>
              <a:rPr lang="en-US" altLang="en-US" sz="2100"/>
              <a:t>How the scope was defined</a:t>
            </a:r>
          </a:p>
          <a:p>
            <a:pPr lvl="1"/>
            <a:r>
              <a:rPr lang="en-US" altLang="en-US" sz="2100"/>
              <a:t>How the project scope will be managed</a:t>
            </a:r>
          </a:p>
          <a:p>
            <a:pPr lvl="1"/>
            <a:r>
              <a:rPr lang="en-US" altLang="en-US" sz="2100"/>
              <a:t>Who will manage the scope (e.g., PM, QA)</a:t>
            </a:r>
          </a:p>
          <a:p>
            <a:pPr lvl="1"/>
            <a:r>
              <a:rPr lang="en-US" altLang="en-US" sz="2100"/>
              <a:t>Change Control</a:t>
            </a:r>
          </a:p>
          <a:p>
            <a:endParaRPr lang="en-US" altLang="en-US"/>
          </a:p>
        </p:txBody>
      </p:sp>
      <p:sp>
        <p:nvSpPr>
          <p:cNvPr id="5427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9D4A1A-69B6-4C0F-BBD6-9D280E1CCA6B}" type="slidenum">
              <a:rPr lang="fr-CA" altLang="en-US">
                <a:latin typeface="Calibri" panose="020F0502020204030204" pitchFamily="34" charset="0"/>
              </a:rPr>
              <a:pPr eaLnBrk="1" hangingPunct="1"/>
              <a:t>18</a:t>
            </a:fld>
            <a:endParaRPr lang="fr-CA" altLang="en-US">
              <a:latin typeface="Calibri" panose="020F0502020204030204" pitchFamily="34" charset="0"/>
            </a:endParaRPr>
          </a:p>
        </p:txBody>
      </p:sp>
    </p:spTree>
    <p:extLst>
      <p:ext uri="{BB962C8B-B14F-4D97-AF65-F5344CB8AC3E}">
        <p14:creationId xmlns:p14="http://schemas.microsoft.com/office/powerpoint/2010/main" val="3933193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7200" y="719138"/>
            <a:ext cx="6400800" cy="3600450"/>
          </a:xfrm>
          <a:ln/>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t>Issues not easily resolved are escalated for resolution.  </a:t>
            </a:r>
          </a:p>
          <a:p>
            <a:pPr>
              <a:lnSpc>
                <a:spcPct val="90000"/>
              </a:lnSpc>
            </a:pPr>
            <a:endParaRPr lang="en-US" altLang="en-US" sz="1100"/>
          </a:p>
          <a:p>
            <a:pPr>
              <a:lnSpc>
                <a:spcPct val="90000"/>
              </a:lnSpc>
            </a:pPr>
            <a:r>
              <a:rPr lang="en-US" altLang="en-US" sz="1100"/>
              <a:t>Issues are typically identified throughout the project and logged and tracked through resolution.</a:t>
            </a:r>
          </a:p>
          <a:p>
            <a:pPr>
              <a:lnSpc>
                <a:spcPct val="80000"/>
              </a:lnSpc>
              <a:spcBef>
                <a:spcPct val="50000"/>
              </a:spcBef>
            </a:pPr>
            <a:r>
              <a:rPr lang="en-US" altLang="en-US" sz="2300"/>
              <a:t>In this section of the plan the following processes are depicted:</a:t>
            </a:r>
          </a:p>
          <a:p>
            <a:pPr lvl="1">
              <a:lnSpc>
                <a:spcPct val="80000"/>
              </a:lnSpc>
            </a:pPr>
            <a:r>
              <a:rPr lang="en-US" altLang="en-US" sz="2000"/>
              <a:t>Where issues will be maintained and tracked</a:t>
            </a:r>
          </a:p>
          <a:p>
            <a:pPr lvl="1">
              <a:lnSpc>
                <a:spcPct val="80000"/>
              </a:lnSpc>
            </a:pPr>
            <a:r>
              <a:rPr lang="en-US" altLang="en-US" sz="2000"/>
              <a:t>The process for updating issues regularly</a:t>
            </a:r>
          </a:p>
          <a:p>
            <a:pPr lvl="1">
              <a:lnSpc>
                <a:spcPct val="80000"/>
              </a:lnSpc>
            </a:pPr>
            <a:r>
              <a:rPr lang="en-US" altLang="en-US" sz="2000"/>
              <a:t>The escalation process</a:t>
            </a:r>
          </a:p>
          <a:p>
            <a:pPr lvl="1">
              <a:lnSpc>
                <a:spcPct val="80000"/>
              </a:lnSpc>
            </a:pPr>
            <a:r>
              <a:rPr lang="en-US" altLang="en-US" sz="2000"/>
              <a:t>The vehicle by which team members can access documented issues</a:t>
            </a:r>
          </a:p>
          <a:p>
            <a:pPr lvl="1">
              <a:lnSpc>
                <a:spcPct val="80000"/>
              </a:lnSpc>
            </a:pPr>
            <a:endParaRPr lang="en-US" altLang="en-US" sz="2000"/>
          </a:p>
          <a:p>
            <a:pPr lvl="1">
              <a:lnSpc>
                <a:spcPct val="90000"/>
              </a:lnSpc>
            </a:pPr>
            <a:r>
              <a:rPr lang="en-US" altLang="en-US" sz="1100"/>
              <a:t>Issue… already impacting the cost, time or quality</a:t>
            </a:r>
          </a:p>
          <a:p>
            <a:pPr>
              <a:lnSpc>
                <a:spcPct val="90000"/>
              </a:lnSpc>
            </a:pPr>
            <a:r>
              <a:rPr lang="en-US" altLang="en-US" sz="1100"/>
              <a:t> </a:t>
            </a:r>
          </a:p>
          <a:p>
            <a:pPr lvl="1">
              <a:lnSpc>
                <a:spcPct val="90000"/>
              </a:lnSpc>
            </a:pPr>
            <a:r>
              <a:rPr lang="en-US" altLang="en-US" sz="1100"/>
              <a:t>Risk… POTENTIAL negative impact to project </a:t>
            </a:r>
          </a:p>
          <a:p>
            <a:pPr lvl="1">
              <a:lnSpc>
                <a:spcPct val="80000"/>
              </a:lnSpc>
            </a:pPr>
            <a:endParaRPr lang="en-US" altLang="en-US" sz="2000"/>
          </a:p>
        </p:txBody>
      </p:sp>
      <p:sp>
        <p:nvSpPr>
          <p:cNvPr id="460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E1357B8-F928-40F2-BDFD-E4D66B633129}" type="slidenum">
              <a:rPr lang="fr-CA" altLang="en-US">
                <a:latin typeface="Calibri" panose="020F0502020204030204" pitchFamily="34" charset="0"/>
              </a:rPr>
              <a:pPr eaLnBrk="1" hangingPunct="1"/>
              <a:t>19</a:t>
            </a:fld>
            <a:endParaRPr lang="fr-CA" altLang="en-US">
              <a:latin typeface="Calibri" panose="020F0502020204030204" pitchFamily="34" charset="0"/>
            </a:endParaRPr>
          </a:p>
        </p:txBody>
      </p:sp>
    </p:spTree>
    <p:extLst>
      <p:ext uri="{BB962C8B-B14F-4D97-AF65-F5344CB8AC3E}">
        <p14:creationId xmlns:p14="http://schemas.microsoft.com/office/powerpoint/2010/main" val="77925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457200" y="719138"/>
            <a:ext cx="6400800" cy="3600450"/>
          </a:xfrm>
          <a:ln/>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Issues not easily resolved are escalated for resolution.  </a:t>
            </a:r>
          </a:p>
          <a:p>
            <a:endParaRPr lang="en-US" altLang="en-US"/>
          </a:p>
        </p:txBody>
      </p:sp>
      <p:sp>
        <p:nvSpPr>
          <p:cNvPr id="5530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70662" indent="-296408" eaLnBrk="0" hangingPunct="0">
              <a:defRPr>
                <a:solidFill>
                  <a:schemeClr val="tx1"/>
                </a:solidFill>
                <a:latin typeface="Arial" panose="020B0604020202020204" pitchFamily="34" charset="0"/>
                <a:cs typeface="Arial" panose="020B0604020202020204" pitchFamily="34" charset="0"/>
              </a:defRPr>
            </a:lvl2pPr>
            <a:lvl3pPr marL="1185634" indent="-237127" eaLnBrk="0" hangingPunct="0">
              <a:defRPr>
                <a:solidFill>
                  <a:schemeClr val="tx1"/>
                </a:solidFill>
                <a:latin typeface="Arial" panose="020B0604020202020204" pitchFamily="34" charset="0"/>
                <a:cs typeface="Arial" panose="020B0604020202020204" pitchFamily="34" charset="0"/>
              </a:defRPr>
            </a:lvl3pPr>
            <a:lvl4pPr marL="1659887" indent="-237127" eaLnBrk="0" hangingPunct="0">
              <a:defRPr>
                <a:solidFill>
                  <a:schemeClr val="tx1"/>
                </a:solidFill>
                <a:latin typeface="Arial" panose="020B0604020202020204" pitchFamily="34" charset="0"/>
                <a:cs typeface="Arial" panose="020B0604020202020204" pitchFamily="34" charset="0"/>
              </a:defRPr>
            </a:lvl4pPr>
            <a:lvl5pPr marL="2134141" indent="-237127" eaLnBrk="0" hangingPunct="0">
              <a:defRPr>
                <a:solidFill>
                  <a:schemeClr val="tx1"/>
                </a:solidFill>
                <a:latin typeface="Arial" panose="020B0604020202020204" pitchFamily="34" charset="0"/>
                <a:cs typeface="Arial" panose="020B0604020202020204" pitchFamily="34" charset="0"/>
              </a:defRPr>
            </a:lvl5pPr>
            <a:lvl6pPr marL="260839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2648"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56902"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31155" indent="-237127"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7403B7-AE9B-4097-A0F3-B47F8409E911}" type="slidenum">
              <a:rPr lang="fr-CA" altLang="en-US">
                <a:latin typeface="Calibri" panose="020F0502020204030204" pitchFamily="34" charset="0"/>
              </a:rPr>
              <a:pPr eaLnBrk="1" hangingPunct="1"/>
              <a:t>22</a:t>
            </a:fld>
            <a:endParaRPr lang="fr-CA" altLang="en-US">
              <a:latin typeface="Calibri" panose="020F0502020204030204" pitchFamily="34" charset="0"/>
            </a:endParaRPr>
          </a:p>
        </p:txBody>
      </p:sp>
    </p:spTree>
    <p:extLst>
      <p:ext uri="{BB962C8B-B14F-4D97-AF65-F5344CB8AC3E}">
        <p14:creationId xmlns:p14="http://schemas.microsoft.com/office/powerpoint/2010/main" val="3673031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Forme 8"/>
          <p:cNvSpPr>
            <a:spLocks noGrp="1"/>
          </p:cNvSpPr>
          <p:nvPr>
            <p:ph type="ctrTitle"/>
          </p:nvPr>
        </p:nvSpPr>
        <p:spPr>
          <a:xfrm>
            <a:off x="816864" y="1499616"/>
            <a:ext cx="10363200" cy="1472184"/>
          </a:xfrm>
          <a:ln>
            <a:noFill/>
          </a:ln>
        </p:spPr>
        <p:txBody>
          <a:bodyPr tIns="0">
            <a:scene3d>
              <a:camera prst="orthographicFront"/>
              <a:lightRig rig="freezing" dir="t">
                <a:rot lat="0" lon="0" rev="5640000"/>
              </a:lightRig>
            </a:scene3d>
            <a:sp3d prstMaterial="flat">
              <a:bevelT w="38100" h="38100"/>
              <a:contourClr>
                <a:schemeClr val="tx2"/>
              </a:contourClr>
            </a:sp3d>
          </a:bodyPr>
          <a:lstStyle>
            <a:lvl1pPr algn="r" rtl="0" latinLnBrk="0">
              <a:spcBef>
                <a:spcPct val="0"/>
              </a:spcBef>
              <a:buNone/>
              <a:defRPr sz="60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fr-FR"/>
              <a:t>Cliquez pour modifier le style du titre</a:t>
            </a:r>
            <a:endParaRPr lang="en-US" dirty="0"/>
          </a:p>
        </p:txBody>
      </p:sp>
      <p:sp>
        <p:nvSpPr>
          <p:cNvPr id="17" name="Forme 16"/>
          <p:cNvSpPr>
            <a:spLocks noGrp="1"/>
          </p:cNvSpPr>
          <p:nvPr>
            <p:ph type="subTitle" idx="1"/>
          </p:nvPr>
        </p:nvSpPr>
        <p:spPr>
          <a:xfrm>
            <a:off x="2641600" y="3026568"/>
            <a:ext cx="8534400" cy="1752600"/>
          </a:xfrm>
        </p:spPr>
        <p:txBody>
          <a:bodyPr/>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a:t>Cliquez pour modifier le style des sous-titres du masque</a:t>
            </a:r>
            <a:endParaRPr lang="en-US" dirty="0"/>
          </a:p>
        </p:txBody>
      </p:sp>
      <p:sp>
        <p:nvSpPr>
          <p:cNvPr id="4" name="Rectangle 3"/>
          <p:cNvSpPr>
            <a:spLocks noGrp="1"/>
          </p:cNvSpPr>
          <p:nvPr>
            <p:ph type="dt" sz="half" idx="10"/>
          </p:nvPr>
        </p:nvSpPr>
        <p:spPr/>
        <p:txBody>
          <a:bodyPr/>
          <a:lstStyle>
            <a:lvl1pPr>
              <a:defRPr>
                <a:solidFill>
                  <a:srgbClr val="C7D7D9"/>
                </a:solidFill>
              </a:defRPr>
            </a:lvl1pPr>
          </a:lstStyle>
          <a:p>
            <a:pPr>
              <a:defRPr/>
            </a:pPr>
            <a:r>
              <a:rPr lang="en-US"/>
              <a:t>CE 4200</a:t>
            </a:r>
            <a:endParaRPr lang="en-US" dirty="0"/>
          </a:p>
        </p:txBody>
      </p:sp>
      <p:sp>
        <p:nvSpPr>
          <p:cNvPr id="5" name="Rectangle 10"/>
          <p:cNvSpPr>
            <a:spLocks noGrp="1"/>
          </p:cNvSpPr>
          <p:nvPr>
            <p:ph type="ftr" sz="quarter" idx="11"/>
          </p:nvPr>
        </p:nvSpPr>
        <p:spPr/>
        <p:txBody>
          <a:bodyPr/>
          <a:lstStyle>
            <a:lvl1pPr>
              <a:defRPr>
                <a:solidFill>
                  <a:srgbClr val="C7D7D9"/>
                </a:solidFill>
              </a:defRPr>
            </a:lvl1pPr>
          </a:lstStyle>
          <a:p>
            <a:pPr>
              <a:defRPr/>
            </a:pPr>
            <a:r>
              <a:rPr lang="en-US"/>
              <a:t>Project Management</a:t>
            </a:r>
          </a:p>
        </p:txBody>
      </p:sp>
      <p:sp>
        <p:nvSpPr>
          <p:cNvPr id="6" name="Rectangle 5"/>
          <p:cNvSpPr>
            <a:spLocks noGrp="1"/>
          </p:cNvSpPr>
          <p:nvPr>
            <p:ph type="sldNum" sz="quarter" idx="12"/>
          </p:nvPr>
        </p:nvSpPr>
        <p:spPr/>
        <p:txBody>
          <a:bodyPr/>
          <a:lstStyle>
            <a:lvl1pPr>
              <a:defRPr>
                <a:solidFill>
                  <a:srgbClr val="C7D7D9"/>
                </a:solidFill>
              </a:defRPr>
            </a:lvl1pPr>
          </a:lstStyle>
          <a:p>
            <a:fld id="{395B2812-2A93-442A-A791-3D433D2F47CC}" type="slidenum">
              <a:rPr lang="en-US" altLang="en-US"/>
              <a:pPr/>
              <a:t>‹#›</a:t>
            </a:fld>
            <a:endParaRPr lang="en-US" altLang="en-US"/>
          </a:p>
        </p:txBody>
      </p:sp>
    </p:spTree>
    <p:extLst>
      <p:ext uri="{BB962C8B-B14F-4D97-AF65-F5344CB8AC3E}">
        <p14:creationId xmlns:p14="http://schemas.microsoft.com/office/powerpoint/2010/main" val="410344904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Forme 1"/>
          <p:cNvSpPr>
            <a:spLocks noGrp="1"/>
          </p:cNvSpPr>
          <p:nvPr>
            <p:ph type="title"/>
          </p:nvPr>
        </p:nvSpPr>
        <p:spPr/>
        <p:txBody>
          <a:bodyPr/>
          <a:lstStyle/>
          <a:p>
            <a:r>
              <a:rPr lang="fr-FR"/>
              <a:t>Cliquez pour modifier le style du titre</a:t>
            </a:r>
            <a:endParaRPr lang="en-US" dirty="0"/>
          </a:p>
        </p:txBody>
      </p:sp>
      <p:sp>
        <p:nvSpPr>
          <p:cNvPr id="3" name="Forme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9"/>
          <p:cNvSpPr>
            <a:spLocks noGrp="1"/>
          </p:cNvSpPr>
          <p:nvPr>
            <p:ph type="dt" sz="half" idx="10"/>
          </p:nvPr>
        </p:nvSpPr>
        <p:spPr/>
        <p:txBody>
          <a:bodyPr/>
          <a:lstStyle>
            <a:lvl1pPr>
              <a:defRPr/>
            </a:lvl1pPr>
          </a:lstStyle>
          <a:p>
            <a:pPr>
              <a:defRPr/>
            </a:pPr>
            <a:r>
              <a:rPr lang="en-US"/>
              <a:t>CE 4200</a:t>
            </a:r>
            <a:endParaRPr lang="en-US" dirty="0"/>
          </a:p>
        </p:txBody>
      </p:sp>
      <p:sp>
        <p:nvSpPr>
          <p:cNvPr id="5" name="Rectangle 21"/>
          <p:cNvSpPr>
            <a:spLocks noGrp="1"/>
          </p:cNvSpPr>
          <p:nvPr>
            <p:ph type="ftr" sz="quarter" idx="11"/>
          </p:nvPr>
        </p:nvSpPr>
        <p:spPr>
          <a:ln/>
        </p:spPr>
        <p:txBody>
          <a:bodyPr/>
          <a:lstStyle>
            <a:lvl1pPr>
              <a:defRPr/>
            </a:lvl1pPr>
          </a:lstStyle>
          <a:p>
            <a:pPr>
              <a:defRPr/>
            </a:pPr>
            <a:r>
              <a:rPr lang="en-US"/>
              <a:t>Project Management</a:t>
            </a:r>
          </a:p>
        </p:txBody>
      </p:sp>
      <p:sp>
        <p:nvSpPr>
          <p:cNvPr id="6" name="Slide Number Placeholder 17"/>
          <p:cNvSpPr>
            <a:spLocks noGrp="1"/>
          </p:cNvSpPr>
          <p:nvPr>
            <p:ph type="sldNum" sz="quarter" idx="12"/>
          </p:nvPr>
        </p:nvSpPr>
        <p:spPr/>
        <p:txBody>
          <a:bodyPr/>
          <a:lstStyle>
            <a:lvl1pPr>
              <a:defRPr/>
            </a:lvl1pPr>
          </a:lstStyle>
          <a:p>
            <a:fld id="{D73B18B3-006C-438B-85B5-D4E6A3FE44C0}" type="slidenum">
              <a:rPr lang="en-US" altLang="en-US"/>
              <a:pPr/>
              <a:t>‹#›</a:t>
            </a:fld>
            <a:endParaRPr lang="en-US" altLang="en-US"/>
          </a:p>
        </p:txBody>
      </p:sp>
    </p:spTree>
    <p:extLst>
      <p:ext uri="{BB962C8B-B14F-4D97-AF65-F5344CB8AC3E}">
        <p14:creationId xmlns:p14="http://schemas.microsoft.com/office/powerpoint/2010/main" val="390212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Forme 1"/>
          <p:cNvSpPr>
            <a:spLocks noGrp="1"/>
          </p:cNvSpPr>
          <p:nvPr>
            <p:ph type="title"/>
          </p:nvPr>
        </p:nvSpPr>
        <p:spPr>
          <a:xfrm>
            <a:off x="707136" y="1316736"/>
            <a:ext cx="10363200" cy="1362456"/>
          </a:xfrm>
          <a:ln>
            <a:noFill/>
          </a:ln>
        </p:spPr>
        <p:txBody>
          <a:bodyPr>
            <a:noAutofit/>
            <a:scene3d>
              <a:camera prst="orthographicFront"/>
              <a:lightRig rig="freezing" dir="t">
                <a:rot lat="0" lon="0" rev="5640000"/>
              </a:lightRig>
            </a:scene3d>
            <a:sp3d prstMaterial="flat">
              <a:bevelT w="38100" h="38100"/>
            </a:sp3d>
          </a:bodyPr>
          <a:lstStyle>
            <a:lvl1pPr algn="l" rtl="0" latinLnBrk="0">
              <a:spcBef>
                <a:spcPct val="0"/>
              </a:spcBef>
              <a:buNone/>
              <a:defRPr lang="en-US" sz="60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fr-FR"/>
              <a:t>Cliquez pour modifier le style du titre</a:t>
            </a:r>
            <a:endParaRPr lang="en-US" dirty="0"/>
          </a:p>
        </p:txBody>
      </p:sp>
      <p:sp>
        <p:nvSpPr>
          <p:cNvPr id="3" name="Forme 2"/>
          <p:cNvSpPr>
            <a:spLocks noGrp="1"/>
          </p:cNvSpPr>
          <p:nvPr>
            <p:ph type="body" idx="1"/>
          </p:nvPr>
        </p:nvSpPr>
        <p:spPr>
          <a:xfrm>
            <a:off x="711200" y="2676528"/>
            <a:ext cx="10363200" cy="1509712"/>
          </a:xfrm>
        </p:spPr>
        <p:txBody>
          <a:bodyPr/>
          <a:lstStyle>
            <a:lvl1pPr marL="329184">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Rectangle 3"/>
          <p:cNvSpPr>
            <a:spLocks noGrp="1"/>
          </p:cNvSpPr>
          <p:nvPr>
            <p:ph type="dt" sz="half" idx="10"/>
          </p:nvPr>
        </p:nvSpPr>
        <p:spPr/>
        <p:txBody>
          <a:bodyPr/>
          <a:lstStyle>
            <a:lvl1pPr>
              <a:defRPr>
                <a:solidFill>
                  <a:srgbClr val="C7D7D9"/>
                </a:solidFill>
              </a:defRPr>
            </a:lvl1pPr>
          </a:lstStyle>
          <a:p>
            <a:pPr>
              <a:defRPr/>
            </a:pPr>
            <a:r>
              <a:rPr lang="en-US"/>
              <a:t>CE 4200</a:t>
            </a:r>
            <a:endParaRPr lang="en-US" dirty="0"/>
          </a:p>
        </p:txBody>
      </p:sp>
      <p:sp>
        <p:nvSpPr>
          <p:cNvPr id="5" name="Rectangle 10"/>
          <p:cNvSpPr>
            <a:spLocks noGrp="1"/>
          </p:cNvSpPr>
          <p:nvPr>
            <p:ph type="ftr" sz="quarter" idx="11"/>
          </p:nvPr>
        </p:nvSpPr>
        <p:spPr/>
        <p:txBody>
          <a:bodyPr/>
          <a:lstStyle>
            <a:lvl1pPr>
              <a:defRPr>
                <a:solidFill>
                  <a:srgbClr val="C7D7D9"/>
                </a:solidFill>
              </a:defRPr>
            </a:lvl1pPr>
          </a:lstStyle>
          <a:p>
            <a:pPr>
              <a:defRPr/>
            </a:pPr>
            <a:r>
              <a:rPr lang="en-US"/>
              <a:t>Project Management</a:t>
            </a:r>
          </a:p>
        </p:txBody>
      </p:sp>
      <p:sp>
        <p:nvSpPr>
          <p:cNvPr id="6" name="Rectangle 5"/>
          <p:cNvSpPr>
            <a:spLocks noGrp="1"/>
          </p:cNvSpPr>
          <p:nvPr>
            <p:ph type="sldNum" sz="quarter" idx="12"/>
          </p:nvPr>
        </p:nvSpPr>
        <p:spPr/>
        <p:txBody>
          <a:bodyPr/>
          <a:lstStyle>
            <a:lvl1pPr>
              <a:defRPr>
                <a:solidFill>
                  <a:srgbClr val="C7D7D9"/>
                </a:solidFill>
              </a:defRPr>
            </a:lvl1pPr>
          </a:lstStyle>
          <a:p>
            <a:fld id="{7CDDF603-23B4-4AB5-B976-93A131118701}" type="slidenum">
              <a:rPr lang="en-US" altLang="en-US"/>
              <a:pPr/>
              <a:t>‹#›</a:t>
            </a:fld>
            <a:endParaRPr lang="en-US" altLang="en-US"/>
          </a:p>
        </p:txBody>
      </p:sp>
    </p:spTree>
    <p:extLst>
      <p:ext uri="{BB962C8B-B14F-4D97-AF65-F5344CB8AC3E}">
        <p14:creationId xmlns:p14="http://schemas.microsoft.com/office/powerpoint/2010/main" val="11556554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Forme 1"/>
          <p:cNvSpPr>
            <a:spLocks noGrp="1"/>
          </p:cNvSpPr>
          <p:nvPr>
            <p:ph type="title"/>
          </p:nvPr>
        </p:nvSpPr>
        <p:spPr>
          <a:xfrm>
            <a:off x="609600" y="704088"/>
            <a:ext cx="10972800" cy="1143000"/>
          </a:xfrm>
        </p:spPr>
        <p:txBody>
          <a:bodyPr/>
          <a:lstStyle/>
          <a:p>
            <a:r>
              <a:rPr lang="fr-FR"/>
              <a:t>Cliquez pour modifier le style du titre</a:t>
            </a:r>
            <a:endParaRPr lang="en-US"/>
          </a:p>
        </p:txBody>
      </p:sp>
      <p:sp>
        <p:nvSpPr>
          <p:cNvPr id="3" name="Forme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Forme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9"/>
          <p:cNvSpPr>
            <a:spLocks noGrp="1"/>
          </p:cNvSpPr>
          <p:nvPr>
            <p:ph type="dt" sz="half" idx="10"/>
          </p:nvPr>
        </p:nvSpPr>
        <p:spPr/>
        <p:txBody>
          <a:bodyPr/>
          <a:lstStyle>
            <a:lvl1pPr>
              <a:defRPr/>
            </a:lvl1pPr>
          </a:lstStyle>
          <a:p>
            <a:pPr>
              <a:defRPr/>
            </a:pPr>
            <a:r>
              <a:rPr lang="en-US"/>
              <a:t>CE 4200</a:t>
            </a:r>
            <a:endParaRPr lang="en-US" dirty="0"/>
          </a:p>
        </p:txBody>
      </p:sp>
      <p:sp>
        <p:nvSpPr>
          <p:cNvPr id="6" name="Rectangle 21"/>
          <p:cNvSpPr>
            <a:spLocks noGrp="1"/>
          </p:cNvSpPr>
          <p:nvPr>
            <p:ph type="ftr" sz="quarter" idx="11"/>
          </p:nvPr>
        </p:nvSpPr>
        <p:spPr>
          <a:ln/>
        </p:spPr>
        <p:txBody>
          <a:bodyPr/>
          <a:lstStyle>
            <a:lvl1pPr>
              <a:defRPr/>
            </a:lvl1pPr>
          </a:lstStyle>
          <a:p>
            <a:pPr>
              <a:defRPr/>
            </a:pPr>
            <a:r>
              <a:rPr lang="en-US"/>
              <a:t>Project Management</a:t>
            </a:r>
          </a:p>
        </p:txBody>
      </p:sp>
      <p:sp>
        <p:nvSpPr>
          <p:cNvPr id="7" name="Slide Number Placeholder 17"/>
          <p:cNvSpPr>
            <a:spLocks noGrp="1"/>
          </p:cNvSpPr>
          <p:nvPr>
            <p:ph type="sldNum" sz="quarter" idx="12"/>
          </p:nvPr>
        </p:nvSpPr>
        <p:spPr/>
        <p:txBody>
          <a:bodyPr/>
          <a:lstStyle>
            <a:lvl1pPr>
              <a:defRPr/>
            </a:lvl1pPr>
          </a:lstStyle>
          <a:p>
            <a:fld id="{57462B25-D31A-4181-8E0C-3D46910B5392}" type="slidenum">
              <a:rPr lang="en-US" altLang="en-US"/>
              <a:pPr/>
              <a:t>‹#›</a:t>
            </a:fld>
            <a:endParaRPr lang="en-US" altLang="en-US"/>
          </a:p>
        </p:txBody>
      </p:sp>
    </p:spTree>
    <p:extLst>
      <p:ext uri="{BB962C8B-B14F-4D97-AF65-F5344CB8AC3E}">
        <p14:creationId xmlns:p14="http://schemas.microsoft.com/office/powerpoint/2010/main" val="3912281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Forme 1"/>
          <p:cNvSpPr>
            <a:spLocks noGrp="1"/>
          </p:cNvSpPr>
          <p:nvPr>
            <p:ph type="title"/>
          </p:nvPr>
        </p:nvSpPr>
        <p:spPr>
          <a:xfrm>
            <a:off x="609600" y="704088"/>
            <a:ext cx="10972800" cy="1143000"/>
          </a:xfrm>
        </p:spPr>
        <p:txBody>
          <a:bodyPr/>
          <a:lstStyle>
            <a:lvl1pPr>
              <a:defRPr/>
            </a:lvl1pPr>
          </a:lstStyle>
          <a:p>
            <a:r>
              <a:rPr lang="fr-FR"/>
              <a:t>Cliquez pour modifier le style du titre</a:t>
            </a:r>
            <a:endParaRPr lang="en-US" dirty="0"/>
          </a:p>
        </p:txBody>
      </p:sp>
      <p:sp>
        <p:nvSpPr>
          <p:cNvPr id="3" name="Forme 2"/>
          <p:cNvSpPr>
            <a:spLocks noGrp="1"/>
          </p:cNvSpPr>
          <p:nvPr>
            <p:ph type="body" idx="1"/>
          </p:nvPr>
        </p:nvSpPr>
        <p:spPr>
          <a:xfrm>
            <a:off x="609600" y="1855248"/>
            <a:ext cx="5386917" cy="539496"/>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Forme 3"/>
          <p:cNvSpPr>
            <a:spLocks noGrp="1"/>
          </p:cNvSpPr>
          <p:nvPr>
            <p:ph type="body" sz="half" idx="2"/>
          </p:nvPr>
        </p:nvSpPr>
        <p:spPr>
          <a:xfrm>
            <a:off x="6193368" y="1859758"/>
            <a:ext cx="5389033" cy="534987"/>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rme 4"/>
          <p:cNvSpPr>
            <a:spLocks noGrp="1"/>
          </p:cNvSpPr>
          <p:nvPr>
            <p:ph sz="quarter" idx="3"/>
          </p:nvPr>
        </p:nvSpPr>
        <p:spPr>
          <a:xfrm>
            <a:off x="609600" y="2418558"/>
            <a:ext cx="5386917" cy="3941763"/>
          </a:xfrm>
        </p:spPr>
        <p:txBody>
          <a:bodyPr tIns="0"/>
          <a:lstStyle>
            <a:lvl1pPr>
              <a:defRPr sz="2200"/>
            </a:lvl1pPr>
            <a:lvl2pPr>
              <a:defRPr sz="2000"/>
            </a:lvl2pPr>
            <a:lvl3pPr>
              <a:defRPr sz="18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Forme 5"/>
          <p:cNvSpPr>
            <a:spLocks noGrp="1"/>
          </p:cNvSpPr>
          <p:nvPr>
            <p:ph sz="quarter" idx="4"/>
          </p:nvPr>
        </p:nvSpPr>
        <p:spPr>
          <a:xfrm>
            <a:off x="6193368" y="2418558"/>
            <a:ext cx="5389033" cy="3941763"/>
          </a:xfrm>
        </p:spPr>
        <p:txBody>
          <a:bodyPr tIns="0"/>
          <a:lstStyle>
            <a:lvl1pPr>
              <a:defRPr sz="2200"/>
            </a:lvl1pPr>
            <a:lvl2pPr>
              <a:defRPr sz="2000"/>
            </a:lvl2pPr>
            <a:lvl3pPr>
              <a:defRPr sz="1800"/>
            </a:lvl3pPr>
            <a:lvl4pPr>
              <a:defRPr sz="16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9"/>
          <p:cNvSpPr>
            <a:spLocks noGrp="1"/>
          </p:cNvSpPr>
          <p:nvPr>
            <p:ph type="dt" sz="half" idx="10"/>
          </p:nvPr>
        </p:nvSpPr>
        <p:spPr/>
        <p:txBody>
          <a:bodyPr/>
          <a:lstStyle>
            <a:lvl1pPr>
              <a:defRPr/>
            </a:lvl1pPr>
          </a:lstStyle>
          <a:p>
            <a:pPr>
              <a:defRPr/>
            </a:pPr>
            <a:r>
              <a:rPr lang="en-US"/>
              <a:t>CE 4200</a:t>
            </a:r>
            <a:endParaRPr lang="en-US" dirty="0"/>
          </a:p>
        </p:txBody>
      </p:sp>
      <p:sp>
        <p:nvSpPr>
          <p:cNvPr id="8" name="Rectangle 21"/>
          <p:cNvSpPr>
            <a:spLocks noGrp="1"/>
          </p:cNvSpPr>
          <p:nvPr>
            <p:ph type="ftr" sz="quarter" idx="11"/>
          </p:nvPr>
        </p:nvSpPr>
        <p:spPr>
          <a:ln/>
        </p:spPr>
        <p:txBody>
          <a:bodyPr/>
          <a:lstStyle>
            <a:lvl1pPr>
              <a:defRPr/>
            </a:lvl1pPr>
          </a:lstStyle>
          <a:p>
            <a:pPr>
              <a:defRPr/>
            </a:pPr>
            <a:r>
              <a:rPr lang="en-US"/>
              <a:t>Project Management</a:t>
            </a:r>
          </a:p>
        </p:txBody>
      </p:sp>
      <p:sp>
        <p:nvSpPr>
          <p:cNvPr id="9" name="Slide Number Placeholder 17"/>
          <p:cNvSpPr>
            <a:spLocks noGrp="1"/>
          </p:cNvSpPr>
          <p:nvPr>
            <p:ph type="sldNum" sz="quarter" idx="12"/>
          </p:nvPr>
        </p:nvSpPr>
        <p:spPr/>
        <p:txBody>
          <a:bodyPr/>
          <a:lstStyle>
            <a:lvl1pPr>
              <a:defRPr/>
            </a:lvl1pPr>
          </a:lstStyle>
          <a:p>
            <a:fld id="{426A51A1-EC28-4605-AEF2-5FB4A03536AF}" type="slidenum">
              <a:rPr lang="en-US" altLang="en-US"/>
              <a:pPr/>
              <a:t>‹#›</a:t>
            </a:fld>
            <a:endParaRPr lang="en-US" altLang="en-US"/>
          </a:p>
        </p:txBody>
      </p:sp>
    </p:spTree>
    <p:extLst>
      <p:ext uri="{BB962C8B-B14F-4D97-AF65-F5344CB8AC3E}">
        <p14:creationId xmlns:p14="http://schemas.microsoft.com/office/powerpoint/2010/main" val="3090692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Forme 1"/>
          <p:cNvSpPr>
            <a:spLocks noGrp="1"/>
          </p:cNvSpPr>
          <p:nvPr>
            <p:ph type="title"/>
          </p:nvPr>
        </p:nvSpPr>
        <p:spPr>
          <a:xfrm>
            <a:off x="609600" y="704088"/>
            <a:ext cx="11074400" cy="1143000"/>
          </a:xfrm>
        </p:spPr>
        <p:txBody>
          <a:bodyPr>
            <a:scene3d>
              <a:camera prst="orthographicFront"/>
              <a:lightRig rig="freezing" dir="t">
                <a:rot lat="0" lon="0" rev="5640000"/>
              </a:lightRig>
            </a:scene3d>
            <a:sp3d prstMaterial="flat">
              <a:contourClr>
                <a:schemeClr val="tx2"/>
              </a:contourClr>
            </a:sp3d>
          </a:bodyPr>
          <a:lstStyle>
            <a:lvl1pPr algn="l" rtl="0" latinLnBrk="0">
              <a:spcBef>
                <a:spcPct val="0"/>
              </a:spcBef>
              <a:buNone/>
              <a:defRPr sz="5000" b="0">
                <a:ln>
                  <a:noFill/>
                </a:ln>
                <a:solidFill>
                  <a:schemeClr val="tx2"/>
                </a:solidFill>
                <a:effectLst/>
                <a:latin typeface="+mj-lt"/>
                <a:ea typeface="+mj-ea"/>
                <a:cs typeface="+mj-cs"/>
              </a:defRPr>
            </a:lvl1pPr>
          </a:lstStyle>
          <a:p>
            <a:r>
              <a:rPr lang="fr-FR"/>
              <a:t>Cliquez pour modifier le style du titre</a:t>
            </a:r>
            <a:endParaRPr lang="en-US" dirty="0"/>
          </a:p>
        </p:txBody>
      </p:sp>
      <p:sp>
        <p:nvSpPr>
          <p:cNvPr id="3" name="Date Placeholder 9"/>
          <p:cNvSpPr>
            <a:spLocks noGrp="1"/>
          </p:cNvSpPr>
          <p:nvPr>
            <p:ph type="dt" sz="half" idx="10"/>
          </p:nvPr>
        </p:nvSpPr>
        <p:spPr/>
        <p:txBody>
          <a:bodyPr/>
          <a:lstStyle>
            <a:lvl1pPr>
              <a:defRPr/>
            </a:lvl1pPr>
          </a:lstStyle>
          <a:p>
            <a:pPr>
              <a:defRPr/>
            </a:pPr>
            <a:r>
              <a:rPr lang="en-US"/>
              <a:t>CE 4200</a:t>
            </a:r>
            <a:endParaRPr lang="en-US" dirty="0"/>
          </a:p>
        </p:txBody>
      </p:sp>
      <p:sp>
        <p:nvSpPr>
          <p:cNvPr id="4" name="Rectangle 21"/>
          <p:cNvSpPr>
            <a:spLocks noGrp="1"/>
          </p:cNvSpPr>
          <p:nvPr>
            <p:ph type="ftr" sz="quarter" idx="11"/>
          </p:nvPr>
        </p:nvSpPr>
        <p:spPr>
          <a:ln/>
        </p:spPr>
        <p:txBody>
          <a:bodyPr/>
          <a:lstStyle>
            <a:lvl1pPr>
              <a:defRPr/>
            </a:lvl1pPr>
          </a:lstStyle>
          <a:p>
            <a:pPr>
              <a:defRPr/>
            </a:pPr>
            <a:r>
              <a:rPr lang="en-US"/>
              <a:t>Project Management</a:t>
            </a:r>
          </a:p>
        </p:txBody>
      </p:sp>
      <p:sp>
        <p:nvSpPr>
          <p:cNvPr id="5" name="Slide Number Placeholder 17"/>
          <p:cNvSpPr>
            <a:spLocks noGrp="1"/>
          </p:cNvSpPr>
          <p:nvPr>
            <p:ph type="sldNum" sz="quarter" idx="12"/>
          </p:nvPr>
        </p:nvSpPr>
        <p:spPr/>
        <p:txBody>
          <a:bodyPr/>
          <a:lstStyle>
            <a:lvl1pPr>
              <a:defRPr/>
            </a:lvl1pPr>
          </a:lstStyle>
          <a:p>
            <a:fld id="{E1324B82-0362-4AA5-A498-D0CF4BDDBCF5}" type="slidenum">
              <a:rPr lang="en-US" altLang="en-US"/>
              <a:pPr/>
              <a:t>‹#›</a:t>
            </a:fld>
            <a:endParaRPr lang="en-US" altLang="en-US"/>
          </a:p>
        </p:txBody>
      </p:sp>
    </p:spTree>
    <p:extLst>
      <p:ext uri="{BB962C8B-B14F-4D97-AF65-F5344CB8AC3E}">
        <p14:creationId xmlns:p14="http://schemas.microsoft.com/office/powerpoint/2010/main" val="2486391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r>
              <a:rPr lang="en-US"/>
              <a:t>CE 4200</a:t>
            </a:r>
            <a:endParaRPr lang="en-US" dirty="0"/>
          </a:p>
        </p:txBody>
      </p:sp>
      <p:sp>
        <p:nvSpPr>
          <p:cNvPr id="3" name="Rectangle 21"/>
          <p:cNvSpPr>
            <a:spLocks noGrp="1"/>
          </p:cNvSpPr>
          <p:nvPr>
            <p:ph type="ftr" sz="quarter" idx="11"/>
          </p:nvPr>
        </p:nvSpPr>
        <p:spPr>
          <a:ln/>
        </p:spPr>
        <p:txBody>
          <a:bodyPr/>
          <a:lstStyle>
            <a:lvl1pPr>
              <a:defRPr/>
            </a:lvl1pPr>
          </a:lstStyle>
          <a:p>
            <a:pPr>
              <a:defRPr/>
            </a:pPr>
            <a:r>
              <a:rPr lang="en-US"/>
              <a:t>Project Management</a:t>
            </a:r>
          </a:p>
        </p:txBody>
      </p:sp>
      <p:sp>
        <p:nvSpPr>
          <p:cNvPr id="4" name="Slide Number Placeholder 17"/>
          <p:cNvSpPr>
            <a:spLocks noGrp="1"/>
          </p:cNvSpPr>
          <p:nvPr>
            <p:ph type="sldNum" sz="quarter" idx="12"/>
          </p:nvPr>
        </p:nvSpPr>
        <p:spPr/>
        <p:txBody>
          <a:bodyPr/>
          <a:lstStyle>
            <a:lvl1pPr>
              <a:defRPr/>
            </a:lvl1pPr>
          </a:lstStyle>
          <a:p>
            <a:fld id="{A7D8CB15-DA5E-4ABB-AB8E-4F97E7CC0DA0}" type="slidenum">
              <a:rPr lang="en-US" altLang="en-US"/>
              <a:pPr/>
              <a:t>‹#›</a:t>
            </a:fld>
            <a:endParaRPr lang="en-US" altLang="en-US"/>
          </a:p>
        </p:txBody>
      </p:sp>
    </p:spTree>
    <p:extLst>
      <p:ext uri="{BB962C8B-B14F-4D97-AF65-F5344CB8AC3E}">
        <p14:creationId xmlns:p14="http://schemas.microsoft.com/office/powerpoint/2010/main" val="398351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Forme 1"/>
          <p:cNvSpPr>
            <a:spLocks noGrp="1"/>
          </p:cNvSpPr>
          <p:nvPr>
            <p:ph type="title"/>
          </p:nvPr>
        </p:nvSpPr>
        <p:spPr>
          <a:xfrm>
            <a:off x="914400" y="514352"/>
            <a:ext cx="3657600" cy="1162050"/>
          </a:xfrm>
        </p:spPr>
        <p:txBody>
          <a:bodyPr>
            <a:noAutofit/>
          </a:bodyPr>
          <a:lstStyle>
            <a:lvl1pPr algn="l" rtl="0" latinLnBrk="0">
              <a:spcBef>
                <a:spcPct val="0"/>
              </a:spcBef>
              <a:buNone/>
              <a:defRPr sz="2600" b="0">
                <a:ln>
                  <a:noFill/>
                </a:ln>
                <a:solidFill>
                  <a:schemeClr val="tx2"/>
                </a:solidFill>
                <a:effectLst/>
                <a:latin typeface="+mj-lt"/>
                <a:ea typeface="+mj-ea"/>
                <a:cs typeface="+mj-cs"/>
              </a:defRPr>
            </a:lvl1pPr>
          </a:lstStyle>
          <a:p>
            <a:r>
              <a:rPr lang="fr-FR"/>
              <a:t>Cliquez pour modifier le style du titre</a:t>
            </a:r>
            <a:endParaRPr lang="en-US" dirty="0"/>
          </a:p>
        </p:txBody>
      </p:sp>
      <p:sp>
        <p:nvSpPr>
          <p:cNvPr id="3" name="Forme 2"/>
          <p:cNvSpPr>
            <a:spLocks noGrp="1"/>
          </p:cNvSpPr>
          <p:nvPr>
            <p:ph type="body" idx="1"/>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Forme 3"/>
          <p:cNvSpPr>
            <a:spLocks noGrp="1"/>
          </p:cNvSpPr>
          <p:nvPr>
            <p:ph sz="half" idx="2"/>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9"/>
          <p:cNvSpPr>
            <a:spLocks noGrp="1"/>
          </p:cNvSpPr>
          <p:nvPr>
            <p:ph type="dt" sz="half" idx="10"/>
          </p:nvPr>
        </p:nvSpPr>
        <p:spPr/>
        <p:txBody>
          <a:bodyPr/>
          <a:lstStyle>
            <a:lvl1pPr>
              <a:defRPr/>
            </a:lvl1pPr>
          </a:lstStyle>
          <a:p>
            <a:pPr>
              <a:defRPr/>
            </a:pPr>
            <a:r>
              <a:rPr lang="en-US"/>
              <a:t>CE 4200</a:t>
            </a:r>
            <a:endParaRPr lang="en-US" dirty="0"/>
          </a:p>
        </p:txBody>
      </p:sp>
      <p:sp>
        <p:nvSpPr>
          <p:cNvPr id="6" name="Rectangle 21"/>
          <p:cNvSpPr>
            <a:spLocks noGrp="1"/>
          </p:cNvSpPr>
          <p:nvPr>
            <p:ph type="ftr" sz="quarter" idx="11"/>
          </p:nvPr>
        </p:nvSpPr>
        <p:spPr>
          <a:ln/>
        </p:spPr>
        <p:txBody>
          <a:bodyPr/>
          <a:lstStyle>
            <a:lvl1pPr>
              <a:defRPr/>
            </a:lvl1pPr>
          </a:lstStyle>
          <a:p>
            <a:pPr>
              <a:defRPr/>
            </a:pPr>
            <a:r>
              <a:rPr lang="en-US"/>
              <a:t>Project Management</a:t>
            </a:r>
          </a:p>
        </p:txBody>
      </p:sp>
      <p:sp>
        <p:nvSpPr>
          <p:cNvPr id="7" name="Slide Number Placeholder 17"/>
          <p:cNvSpPr>
            <a:spLocks noGrp="1"/>
          </p:cNvSpPr>
          <p:nvPr>
            <p:ph type="sldNum" sz="quarter" idx="12"/>
          </p:nvPr>
        </p:nvSpPr>
        <p:spPr/>
        <p:txBody>
          <a:bodyPr/>
          <a:lstStyle>
            <a:lvl1pPr>
              <a:defRPr/>
            </a:lvl1pPr>
          </a:lstStyle>
          <a:p>
            <a:fld id="{3CFC441D-B698-4048-A819-984EEF62D695}" type="slidenum">
              <a:rPr lang="en-US" altLang="en-US"/>
              <a:pPr/>
              <a:t>‹#›</a:t>
            </a:fld>
            <a:endParaRPr lang="en-US" altLang="en-US"/>
          </a:p>
        </p:txBody>
      </p:sp>
    </p:spTree>
    <p:extLst>
      <p:ext uri="{BB962C8B-B14F-4D97-AF65-F5344CB8AC3E}">
        <p14:creationId xmlns:p14="http://schemas.microsoft.com/office/powerpoint/2010/main" val="27758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Forme 1"/>
          <p:cNvSpPr>
            <a:spLocks noGrp="1"/>
          </p:cNvSpPr>
          <p:nvPr>
            <p:ph type="title"/>
          </p:nvPr>
        </p:nvSpPr>
        <p:spPr>
          <a:xfrm>
            <a:off x="8340725" y="3021808"/>
            <a:ext cx="3352800" cy="457200"/>
          </a:xfrm>
        </p:spPr>
        <p:txBody>
          <a:bodyPr/>
          <a:lstStyle>
            <a:lvl1pPr algn="l">
              <a:buNone/>
              <a:defRPr sz="1600" b="1">
                <a:solidFill>
                  <a:schemeClr val="accent2"/>
                </a:solidFill>
              </a:defRPr>
            </a:lvl1pPr>
          </a:lstStyle>
          <a:p>
            <a:r>
              <a:rPr lang="fr-FR"/>
              <a:t>Cliquez pour modifier le style du titre</a:t>
            </a:r>
            <a:endParaRPr lang="en-US" dirty="0"/>
          </a:p>
        </p:txBody>
      </p:sp>
      <p:sp>
        <p:nvSpPr>
          <p:cNvPr id="4" name="Forme 3"/>
          <p:cNvSpPr>
            <a:spLocks noGrp="1"/>
          </p:cNvSpPr>
          <p:nvPr>
            <p:ph type="body" sz="half" idx="2"/>
          </p:nvPr>
        </p:nvSpPr>
        <p:spPr>
          <a:xfrm>
            <a:off x="8340725" y="3500440"/>
            <a:ext cx="2946400" cy="2130552"/>
          </a:xfrm>
        </p:spPr>
        <p:txBody>
          <a:bodyPr lIns="0" rIns="0" bIns="0"/>
          <a:lstStyle>
            <a:lvl1pPr marL="0" indent="0">
              <a:spcBef>
                <a:spcPts val="250"/>
              </a:spcBef>
              <a:buFontTx/>
              <a:buNone/>
              <a:defRPr sz="1300"/>
            </a:lvl1pPr>
            <a:lvl2pPr>
              <a:defRPr sz="1200"/>
            </a:lvl2pPr>
            <a:lvl3pPr>
              <a:defRPr sz="1000"/>
            </a:lvl3pPr>
            <a:lvl4pPr>
              <a:defRPr sz="900"/>
            </a:lvl4pPr>
            <a:lvl5pPr>
              <a:defRPr sz="9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Rectangle à coins arrondis 2"/>
          <p:cNvSpPr>
            <a:spLocks noGrp="1"/>
          </p:cNvSpPr>
          <p:nvPr>
            <p:ph type="pic" idx="1"/>
          </p:nvPr>
        </p:nvSpPr>
        <p:spPr>
          <a:xfrm>
            <a:off x="996949" y="1524000"/>
            <a:ext cx="6705600" cy="4114800"/>
          </a:xfrm>
          <a:prstGeom prst="roundRect">
            <a:avLst>
              <a:gd name="adj" fmla="val 4167"/>
            </a:avLst>
          </a:prstGeom>
          <a:solidFill>
            <a:schemeClr val="bg2"/>
          </a:solidFill>
          <a:ln w="3000">
            <a:solidFill>
              <a:schemeClr val="bg2">
                <a:shade val="35000"/>
              </a:schemeClr>
            </a:solidFill>
            <a:miter lim="800000"/>
          </a:ln>
          <a:effectLst/>
        </p:spPr>
        <p:txBody>
          <a:bodyPr>
            <a:normAutofit/>
          </a:bodyPr>
          <a:lstStyle>
            <a:lvl1pPr>
              <a:buNone/>
              <a:defRPr sz="3200"/>
            </a:lvl1pPr>
          </a:lstStyle>
          <a:p>
            <a:pPr lvl="0"/>
            <a:r>
              <a:rPr lang="fr-FR" noProof="0" dirty="0"/>
              <a:t>Cliquez sur l'icône pour ajouter une image</a:t>
            </a:r>
            <a:endParaRPr lang="en-US" noProof="0" dirty="0"/>
          </a:p>
        </p:txBody>
      </p:sp>
      <p:sp>
        <p:nvSpPr>
          <p:cNvPr id="5" name="Date Placeholder 9"/>
          <p:cNvSpPr>
            <a:spLocks noGrp="1"/>
          </p:cNvSpPr>
          <p:nvPr>
            <p:ph type="dt" sz="half" idx="10"/>
          </p:nvPr>
        </p:nvSpPr>
        <p:spPr/>
        <p:txBody>
          <a:bodyPr/>
          <a:lstStyle>
            <a:lvl1pPr>
              <a:defRPr/>
            </a:lvl1pPr>
          </a:lstStyle>
          <a:p>
            <a:pPr>
              <a:defRPr/>
            </a:pPr>
            <a:r>
              <a:rPr lang="en-US"/>
              <a:t>CE 4200</a:t>
            </a:r>
            <a:endParaRPr lang="en-US" dirty="0"/>
          </a:p>
        </p:txBody>
      </p:sp>
      <p:sp>
        <p:nvSpPr>
          <p:cNvPr id="6" name="Rectangle 21"/>
          <p:cNvSpPr>
            <a:spLocks noGrp="1"/>
          </p:cNvSpPr>
          <p:nvPr>
            <p:ph type="ftr" sz="quarter" idx="11"/>
          </p:nvPr>
        </p:nvSpPr>
        <p:spPr>
          <a:ln/>
        </p:spPr>
        <p:txBody>
          <a:bodyPr/>
          <a:lstStyle>
            <a:lvl1pPr>
              <a:defRPr/>
            </a:lvl1pPr>
          </a:lstStyle>
          <a:p>
            <a:pPr>
              <a:defRPr/>
            </a:pPr>
            <a:r>
              <a:rPr lang="en-US"/>
              <a:t>Project Management</a:t>
            </a:r>
          </a:p>
        </p:txBody>
      </p:sp>
      <p:sp>
        <p:nvSpPr>
          <p:cNvPr id="7" name="Slide Number Placeholder 17"/>
          <p:cNvSpPr>
            <a:spLocks noGrp="1"/>
          </p:cNvSpPr>
          <p:nvPr>
            <p:ph type="sldNum" sz="quarter" idx="12"/>
          </p:nvPr>
        </p:nvSpPr>
        <p:spPr/>
        <p:txBody>
          <a:bodyPr/>
          <a:lstStyle>
            <a:lvl1pPr>
              <a:defRPr/>
            </a:lvl1pPr>
          </a:lstStyle>
          <a:p>
            <a:fld id="{67516374-916F-491F-BC4C-AB6BC653DAE1}" type="slidenum">
              <a:rPr lang="en-US" altLang="en-US"/>
              <a:pPr/>
              <a:t>‹#›</a:t>
            </a:fld>
            <a:endParaRPr lang="en-US" altLang="en-US"/>
          </a:p>
        </p:txBody>
      </p:sp>
    </p:spTree>
    <p:extLst>
      <p:ext uri="{BB962C8B-B14F-4D97-AF65-F5344CB8AC3E}">
        <p14:creationId xmlns:p14="http://schemas.microsoft.com/office/powerpoint/2010/main" val="4198487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7" name="Forme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latin typeface="Constantia" pitchFamily="18" charset="0"/>
              <a:cs typeface="+mn-cs"/>
            </a:endParaRPr>
          </a:p>
        </p:txBody>
      </p:sp>
      <p:sp>
        <p:nvSpPr>
          <p:cNvPr id="8" name="Forme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latin typeface="Constantia" pitchFamily="18" charset="0"/>
              <a:cs typeface="+mn-cs"/>
            </a:endParaRPr>
          </a:p>
        </p:txBody>
      </p:sp>
      <p:sp>
        <p:nvSpPr>
          <p:cNvPr id="1028" name="Rectangle 8"/>
          <p:cNvSpPr>
            <a:spLocks noGrp="1"/>
          </p:cNvSpPr>
          <p:nvPr>
            <p:ph type="title"/>
          </p:nvPr>
        </p:nvSpPr>
        <p:spPr bwMode="auto">
          <a:xfrm>
            <a:off x="609600" y="70485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Rectangle 29"/>
          <p:cNvSpPr>
            <a:spLocks noGrp="1"/>
          </p:cNvSpPr>
          <p:nvPr>
            <p:ph type="body" idx="1"/>
          </p:nvPr>
        </p:nvSpPr>
        <p:spPr bwMode="auto">
          <a:xfrm>
            <a:off x="609600" y="1935164"/>
            <a:ext cx="109728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a:p>
            <a:pPr lvl="4"/>
            <a:r>
              <a:rPr lang="en-US" altLang="en-US"/>
              <a:t>Sixth level</a:t>
            </a:r>
          </a:p>
          <a:p>
            <a:pPr lvl="4"/>
            <a:r>
              <a:rPr lang="en-US" altLang="en-US"/>
              <a:t>Seventh level</a:t>
            </a:r>
          </a:p>
          <a:p>
            <a:pPr lvl="4"/>
            <a:r>
              <a:rPr lang="en-US" altLang="en-US"/>
              <a:t>Eighth level</a:t>
            </a:r>
          </a:p>
          <a:p>
            <a:pPr lvl="4"/>
            <a:r>
              <a:rPr lang="en-US" altLang="en-US"/>
              <a:t>Ninth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wrap="square" lIns="0" tIns="0" rIns="0" bIns="0" numCol="1" anchor="b" anchorCtr="0" compatLnSpc="1">
            <a:prstTxWarp prst="textNoShape">
              <a:avLst/>
            </a:prstTxWarp>
          </a:bodyPr>
          <a:lstStyle>
            <a:lvl1pPr>
              <a:defRPr sz="1200">
                <a:solidFill>
                  <a:srgbClr val="465B69"/>
                </a:solidFill>
                <a:latin typeface="Constantia" pitchFamily="18" charset="0"/>
                <a:cs typeface="+mn-cs"/>
              </a:defRPr>
            </a:lvl1pPr>
          </a:lstStyle>
          <a:p>
            <a:pPr>
              <a:defRPr/>
            </a:pPr>
            <a:r>
              <a:rPr lang="en-US"/>
              <a:t>CE 4200</a:t>
            </a:r>
            <a:endParaRPr lang="en-US" dirty="0"/>
          </a:p>
        </p:txBody>
      </p:sp>
      <p:sp>
        <p:nvSpPr>
          <p:cNvPr id="1031" name="Rectangle 21"/>
          <p:cNvSpPr>
            <a:spLocks noGrp="1"/>
          </p:cNvSpPr>
          <p:nvPr>
            <p:ph type="ftr" sz="quarter" idx="3"/>
          </p:nvPr>
        </p:nvSpPr>
        <p:spPr bwMode="auto">
          <a:xfrm>
            <a:off x="3454400" y="6356351"/>
            <a:ext cx="3860800" cy="3651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defRPr sz="1200">
                <a:solidFill>
                  <a:srgbClr val="465B69"/>
                </a:solidFill>
                <a:latin typeface="Constantia" pitchFamily="18" charset="0"/>
                <a:cs typeface="+mn-cs"/>
              </a:defRPr>
            </a:lvl1pPr>
          </a:lstStyle>
          <a:p>
            <a:pPr>
              <a:defRPr/>
            </a:pPr>
            <a:r>
              <a:rPr lang="en-US"/>
              <a:t>Project Management</a:t>
            </a:r>
          </a:p>
        </p:txBody>
      </p:sp>
      <p:sp>
        <p:nvSpPr>
          <p:cNvPr id="18" name="Slide Number Placeholder 17"/>
          <p:cNvSpPr>
            <a:spLocks noGrp="1"/>
          </p:cNvSpPr>
          <p:nvPr>
            <p:ph type="sldNum" sz="quarter" idx="4"/>
          </p:nvPr>
        </p:nvSpPr>
        <p:spPr>
          <a:xfrm>
            <a:off x="10769600" y="6356351"/>
            <a:ext cx="812800" cy="365125"/>
          </a:xfrm>
          <a:prstGeom prst="rect">
            <a:avLst/>
          </a:prstGeom>
        </p:spPr>
        <p:txBody>
          <a:bodyPr vert="horz" wrap="square" lIns="0" tIns="0" rIns="0" bIns="0" numCol="1" anchor="b" anchorCtr="0" compatLnSpc="1">
            <a:prstTxWarp prst="textNoShape">
              <a:avLst/>
            </a:prstTxWarp>
          </a:bodyPr>
          <a:lstStyle>
            <a:lvl1pPr algn="r">
              <a:defRPr sz="1200">
                <a:solidFill>
                  <a:srgbClr val="465B69"/>
                </a:solidFill>
                <a:latin typeface="Constantia" panose="02030602050306030303" pitchFamily="18" charset="0"/>
              </a:defRPr>
            </a:lvl1pPr>
          </a:lstStyle>
          <a:p>
            <a:fld id="{87F5D81D-7A2E-4605-B579-88A468E30D27}" type="slidenum">
              <a:rPr lang="en-US" altLang="en-US"/>
              <a:pPr/>
              <a:t>‹#›</a:t>
            </a:fld>
            <a:endParaRPr lang="en-US" altLang="en-US"/>
          </a:p>
        </p:txBody>
      </p:sp>
      <p:grpSp>
        <p:nvGrpSpPr>
          <p:cNvPr id="1033" name="Group 9"/>
          <p:cNvGrpSpPr>
            <a:grpSpLocks/>
          </p:cNvGrpSpPr>
          <p:nvPr userDrawn="1"/>
        </p:nvGrpSpPr>
        <p:grpSpPr bwMode="auto">
          <a:xfrm>
            <a:off x="-25399" y="203200"/>
            <a:ext cx="12240684" cy="647700"/>
            <a:chOff x="-19045" y="216550"/>
            <a:chExt cx="9180548" cy="649224"/>
          </a:xfrm>
        </p:grpSpPr>
        <p:sp>
          <p:nvSpPr>
            <p:cNvPr id="12" name="Forme 11"/>
            <p:cNvSpPr>
              <a:spLocks/>
            </p:cNvSpPr>
            <p:nvPr userDrawn="1"/>
          </p:nvSpPr>
          <p:spPr bwMode="auto">
            <a:xfrm rot="21435692">
              <a:off x="-21862" y="202262"/>
              <a:ext cx="9162324" cy="647779"/>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dirty="0">
                <a:latin typeface="Constantia" pitchFamily="18" charset="0"/>
                <a:cs typeface="+mn-cs"/>
              </a:endParaRPr>
            </a:p>
          </p:txBody>
        </p:sp>
        <p:sp>
          <p:nvSpPr>
            <p:cNvPr id="13" name="Forme 12"/>
            <p:cNvSpPr>
              <a:spLocks/>
            </p:cNvSpPr>
            <p:nvPr userDrawn="1"/>
          </p:nvSpPr>
          <p:spPr bwMode="auto">
            <a:xfrm rot="21435692">
              <a:off x="-15525" y="275829"/>
              <a:ext cx="9175050" cy="529475"/>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dirty="0">
                <a:latin typeface="Constantia" pitchFamily="18" charset="0"/>
                <a:cs typeface="+mn-cs"/>
              </a:endParaRPr>
            </a:p>
          </p:txBody>
        </p:sp>
      </p:grpSp>
    </p:spTree>
  </p:cSld>
  <p:clrMap bg1="lt1" tx1="dk1" bg2="lt2" tx2="dk2" accent1="accent1" accent2="accent2" accent3="accent3" accent4="accent4" accent5="accent5" accent6="accent6" hlink="hlink" folHlink="folHlink"/>
  <p:sldLayoutIdLst>
    <p:sldLayoutId id="2147483740" r:id="rId1"/>
    <p:sldLayoutId id="2147483733" r:id="rId2"/>
    <p:sldLayoutId id="2147483741" r:id="rId3"/>
    <p:sldLayoutId id="2147483734" r:id="rId4"/>
    <p:sldLayoutId id="2147483735" r:id="rId5"/>
    <p:sldLayoutId id="2147483736" r:id="rId6"/>
    <p:sldLayoutId id="2147483737" r:id="rId7"/>
    <p:sldLayoutId id="2147483738" r:id="rId8"/>
    <p:sldLayoutId id="2147483739" r:id="rId9"/>
  </p:sldLayoutIdLst>
  <p:hf hdr="0"/>
  <p:txStyles>
    <p:titleStyle>
      <a:lvl1pPr marL="342900" indent="-342900" algn="l" defTabSz="-13873163" rtl="0" eaLnBrk="0" fontAlgn="base" hangingPunct="0">
        <a:spcBef>
          <a:spcPct val="0"/>
        </a:spcBef>
        <a:spcAft>
          <a:spcPct val="0"/>
        </a:spcAft>
        <a:defRPr sz="5000" kern="1200">
          <a:solidFill>
            <a:schemeClr val="tx2"/>
          </a:solidFill>
          <a:latin typeface="+mj-lt"/>
          <a:ea typeface="+mj-ea"/>
          <a:cs typeface="+mj-cs"/>
        </a:defRPr>
      </a:lvl1pPr>
      <a:lvl2pPr marL="342900" indent="-342900" algn="l" defTabSz="-13873163" rtl="0" eaLnBrk="0" fontAlgn="base" hangingPunct="0">
        <a:spcBef>
          <a:spcPct val="0"/>
        </a:spcBef>
        <a:spcAft>
          <a:spcPct val="0"/>
        </a:spcAft>
        <a:defRPr sz="5000">
          <a:solidFill>
            <a:schemeClr val="tx2"/>
          </a:solidFill>
          <a:latin typeface="Calibri" pitchFamily="34" charset="0"/>
        </a:defRPr>
      </a:lvl2pPr>
      <a:lvl3pPr marL="342900" indent="-342900" algn="l" defTabSz="-13873163" rtl="0" eaLnBrk="0" fontAlgn="base" hangingPunct="0">
        <a:spcBef>
          <a:spcPct val="0"/>
        </a:spcBef>
        <a:spcAft>
          <a:spcPct val="0"/>
        </a:spcAft>
        <a:defRPr sz="5000">
          <a:solidFill>
            <a:schemeClr val="tx2"/>
          </a:solidFill>
          <a:latin typeface="Calibri" pitchFamily="34" charset="0"/>
        </a:defRPr>
      </a:lvl3pPr>
      <a:lvl4pPr marL="342900" indent="-342900" algn="l" defTabSz="-13873163" rtl="0" eaLnBrk="0" fontAlgn="base" hangingPunct="0">
        <a:spcBef>
          <a:spcPct val="0"/>
        </a:spcBef>
        <a:spcAft>
          <a:spcPct val="0"/>
        </a:spcAft>
        <a:defRPr sz="5000">
          <a:solidFill>
            <a:schemeClr val="tx2"/>
          </a:solidFill>
          <a:latin typeface="Calibri" pitchFamily="34" charset="0"/>
        </a:defRPr>
      </a:lvl4pPr>
      <a:lvl5pPr marL="342900" indent="-342900" algn="l" defTabSz="-13873163" rtl="0" eaLnBrk="0" fontAlgn="base" hangingPunct="0">
        <a:spcBef>
          <a:spcPct val="0"/>
        </a:spcBef>
        <a:spcAft>
          <a:spcPct val="0"/>
        </a:spcAft>
        <a:defRPr sz="5000">
          <a:solidFill>
            <a:schemeClr val="tx2"/>
          </a:solidFill>
          <a:latin typeface="Calibri" pitchFamily="34" charset="0"/>
        </a:defRPr>
      </a:lvl5pPr>
      <a:lvl6pPr marL="800100" indent="-342900" algn="l" defTabSz="-13873163" rtl="0" eaLnBrk="0" fontAlgn="base" hangingPunct="0">
        <a:spcBef>
          <a:spcPct val="0"/>
        </a:spcBef>
        <a:spcAft>
          <a:spcPct val="0"/>
        </a:spcAft>
        <a:defRPr sz="5000">
          <a:solidFill>
            <a:schemeClr val="tx2"/>
          </a:solidFill>
          <a:latin typeface="Calibri" pitchFamily="34" charset="0"/>
        </a:defRPr>
      </a:lvl6pPr>
      <a:lvl7pPr marL="1257300" indent="-342900" algn="l" defTabSz="-13873163" rtl="0" eaLnBrk="0" fontAlgn="base" hangingPunct="0">
        <a:spcBef>
          <a:spcPct val="0"/>
        </a:spcBef>
        <a:spcAft>
          <a:spcPct val="0"/>
        </a:spcAft>
        <a:defRPr sz="5000">
          <a:solidFill>
            <a:schemeClr val="tx2"/>
          </a:solidFill>
          <a:latin typeface="Calibri" pitchFamily="34" charset="0"/>
        </a:defRPr>
      </a:lvl7pPr>
      <a:lvl8pPr marL="1714500" indent="-342900" algn="l" defTabSz="-13873163" rtl="0" eaLnBrk="0" fontAlgn="base" hangingPunct="0">
        <a:spcBef>
          <a:spcPct val="0"/>
        </a:spcBef>
        <a:spcAft>
          <a:spcPct val="0"/>
        </a:spcAft>
        <a:defRPr sz="5000">
          <a:solidFill>
            <a:schemeClr val="tx2"/>
          </a:solidFill>
          <a:latin typeface="Calibri" pitchFamily="34" charset="0"/>
        </a:defRPr>
      </a:lvl8pPr>
      <a:lvl9pPr marL="2171700" indent="-342900" algn="l" defTabSz="-13873163" rtl="0" eaLnBrk="0" fontAlgn="base" hangingPunct="0">
        <a:spcBef>
          <a:spcPct val="0"/>
        </a:spcBef>
        <a:spcAft>
          <a:spcPct val="0"/>
        </a:spcAft>
        <a:defRPr sz="5000">
          <a:solidFill>
            <a:schemeClr val="tx2"/>
          </a:solidFill>
          <a:latin typeface="Calibri" pitchFamily="34" charset="0"/>
        </a:defRPr>
      </a:lvl9pPr>
    </p:titleStyle>
    <p:bodyStyle>
      <a:lvl1pPr marL="342900" indent="-342900" algn="l" defTabSz="-13873163" rtl="0" eaLnBrk="0" fontAlgn="base" hangingPunct="0">
        <a:spcBef>
          <a:spcPct val="20000"/>
        </a:spcBef>
        <a:spcAft>
          <a:spcPct val="0"/>
        </a:spcAft>
        <a:buClr>
          <a:srgbClr val="B77851"/>
        </a:buClr>
        <a:buSzPct val="95000"/>
        <a:buFont typeface="Wingdings 2" panose="05020102010507070707" pitchFamily="18" charset="2"/>
        <a:buChar char=""/>
        <a:defRPr sz="2600" kern="1200">
          <a:solidFill>
            <a:schemeClr val="tx1"/>
          </a:solidFill>
          <a:latin typeface="+mn-lt"/>
          <a:ea typeface="+mn-ea"/>
          <a:cs typeface="+mn-cs"/>
        </a:defRPr>
      </a:lvl1pPr>
      <a:lvl2pPr marL="742950" indent="-285750" algn="l" defTabSz="-13873163"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1143000" indent="-228600" algn="l" defTabSz="-13873163"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600200" indent="-228600" algn="l" defTabSz="-13873163" rtl="0" eaLnBrk="0" fontAlgn="base" hangingPunct="0">
        <a:spcBef>
          <a:spcPct val="20000"/>
        </a:spcBef>
        <a:spcAft>
          <a:spcPct val="0"/>
        </a:spcAft>
        <a:buClr>
          <a:srgbClr val="B77851"/>
        </a:buClr>
        <a:buSzPct val="65000"/>
        <a:buFont typeface="Wingdings 2" panose="05020102010507070707" pitchFamily="18" charset="2"/>
        <a:buChar char=""/>
        <a:defRPr sz="2000" kern="1200">
          <a:solidFill>
            <a:schemeClr val="tx1"/>
          </a:solidFill>
          <a:latin typeface="+mn-lt"/>
          <a:ea typeface="+mn-ea"/>
          <a:cs typeface="+mn-cs"/>
        </a:defRPr>
      </a:lvl4pPr>
      <a:lvl5pPr marL="2057400" indent="-228600" algn="l" defTabSz="-13873163" rtl="0" eaLnBrk="0" fontAlgn="base" hangingPunct="0">
        <a:spcBef>
          <a:spcPct val="20000"/>
        </a:spcBef>
        <a:spcAft>
          <a:spcPct val="0"/>
        </a:spcAft>
        <a:buClr>
          <a:srgbClr val="776A5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latinLnBrk="0">
        <a:spcBef>
          <a:spcPct val="20000"/>
        </a:spcBef>
        <a:buClr>
          <a:schemeClr val="accent5"/>
        </a:buClr>
        <a:buSzPct val="80000"/>
        <a:buFont typeface="Wingdings 2"/>
        <a:buChar char=""/>
        <a:defRPr sz="1800" kern="1200">
          <a:solidFill>
            <a:schemeClr val="tx1"/>
          </a:solidFill>
          <a:latin typeface="+mn-lt"/>
          <a:ea typeface="+mn-ea"/>
          <a:cs typeface="+mn-cs"/>
        </a:defRPr>
      </a:lvl6pPr>
      <a:lvl7pPr marL="1920240" indent="-182880" algn="l" rtl="0" latinLnBrk="0">
        <a:spcBef>
          <a:spcPct val="20000"/>
        </a:spcBef>
        <a:buClr>
          <a:schemeClr val="accent6"/>
        </a:buClr>
        <a:buSzPct val="80000"/>
        <a:buFont typeface="Wingdings 2"/>
        <a:buChar char=""/>
        <a:defRPr sz="1600" kern="1200" baseline="0">
          <a:solidFill>
            <a:schemeClr val="tx1"/>
          </a:solidFill>
          <a:latin typeface="+mn-lt"/>
          <a:ea typeface="+mn-ea"/>
          <a:cs typeface="+mn-cs"/>
        </a:defRPr>
      </a:lvl7pPr>
      <a:lvl8pPr marL="2194560" indent="-182880" algn="l" rtl="0" latinLnBrk="0">
        <a:spcBef>
          <a:spcPct val="20000"/>
        </a:spcBef>
        <a:buClr>
          <a:schemeClr val="tx2"/>
        </a:buClr>
        <a:buChar char="•"/>
        <a:defRPr sz="1600" kern="1200">
          <a:solidFill>
            <a:schemeClr val="tx1"/>
          </a:solidFill>
          <a:latin typeface="+mn-lt"/>
          <a:ea typeface="+mn-ea"/>
          <a:cs typeface="+mn-cs"/>
        </a:defRPr>
      </a:lvl8pPr>
      <a:lvl9pPr marL="2468880" indent="-182880" algn="l" rtl="0" latinLnBrk="0">
        <a:spcBef>
          <a:spcPct val="20000"/>
        </a:spcBef>
        <a:buClr>
          <a:schemeClr val="tx2"/>
        </a:buClr>
        <a:buFontTx/>
        <a:buChar char="•"/>
        <a:defRPr sz="1400" kern="1200" baseline="0">
          <a:solidFill>
            <a:schemeClr val="tx1"/>
          </a:solidFill>
          <a:latin typeface="+mn-lt"/>
          <a:ea typeface="+mn-ea"/>
          <a:cs typeface="+mn-cs"/>
        </a:defRPr>
      </a:lvl9pPr>
    </p:bodyStyle>
    <p:otherStyle>
      <a:lvl1pPr marL="0" algn="l" rtl="0">
        <a:defRPr kern="1200">
          <a:solidFill>
            <a:schemeClr val="tx1"/>
          </a:solidFill>
          <a:latin typeface="+mn-lt"/>
          <a:ea typeface="+mn-ea"/>
          <a:cs typeface="+mn-cs"/>
        </a:defRPr>
      </a:lvl1pPr>
      <a:lvl2pPr marL="457200" algn="l" rtl="0">
        <a:defRPr kern="1200">
          <a:solidFill>
            <a:schemeClr val="tx1"/>
          </a:solidFill>
          <a:latin typeface="+mn-lt"/>
          <a:ea typeface="+mn-ea"/>
          <a:cs typeface="+mn-cs"/>
        </a:defRPr>
      </a:lvl2pPr>
      <a:lvl3pPr marL="914400" algn="l" rtl="0">
        <a:defRPr kern="1200">
          <a:solidFill>
            <a:schemeClr val="tx1"/>
          </a:solidFill>
          <a:latin typeface="+mn-lt"/>
          <a:ea typeface="+mn-ea"/>
          <a:cs typeface="+mn-cs"/>
        </a:defRPr>
      </a:lvl3pPr>
      <a:lvl4pPr marL="1371600" algn="l" rtl="0">
        <a:defRPr kern="1200">
          <a:solidFill>
            <a:schemeClr val="tx1"/>
          </a:solidFill>
          <a:latin typeface="+mn-lt"/>
          <a:ea typeface="+mn-ea"/>
          <a:cs typeface="+mn-cs"/>
        </a:defRPr>
      </a:lvl4pPr>
      <a:lvl5pPr marL="1828800" algn="l" rtl="0">
        <a:defRPr kern="1200">
          <a:solidFill>
            <a:schemeClr val="tx1"/>
          </a:solidFill>
          <a:latin typeface="+mn-lt"/>
          <a:ea typeface="+mn-ea"/>
          <a:cs typeface="+mn-cs"/>
        </a:defRPr>
      </a:lvl5pPr>
      <a:lvl6pPr marL="2286000" algn="l" rtl="0">
        <a:defRPr kern="1200">
          <a:solidFill>
            <a:schemeClr val="tx1"/>
          </a:solidFill>
          <a:latin typeface="+mn-lt"/>
          <a:ea typeface="+mn-ea"/>
          <a:cs typeface="+mn-cs"/>
        </a:defRPr>
      </a:lvl6pPr>
      <a:lvl7pPr marL="2743200" algn="l" rtl="0">
        <a:defRPr kern="1200">
          <a:solidFill>
            <a:schemeClr val="tx1"/>
          </a:solidFill>
          <a:latin typeface="+mn-lt"/>
          <a:ea typeface="+mn-ea"/>
          <a:cs typeface="+mn-cs"/>
        </a:defRPr>
      </a:lvl7pPr>
      <a:lvl8pPr marL="3200400" algn="l" rtl="0">
        <a:defRPr kern="1200">
          <a:solidFill>
            <a:schemeClr val="tx1"/>
          </a:solidFill>
          <a:latin typeface="+mn-lt"/>
          <a:ea typeface="+mn-ea"/>
          <a:cs typeface="+mn-cs"/>
        </a:defRPr>
      </a:lvl8pPr>
      <a:lvl9pPr marL="3657600" algn="l" rtl="0">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91544" y="1499616"/>
            <a:ext cx="8136904" cy="1472184"/>
          </a:xfrm>
        </p:spPr>
        <p:txBody>
          <a:bodyPr/>
          <a:lstStyle/>
          <a:p>
            <a:r>
              <a:rPr lang="en-US" dirty="0"/>
              <a:t>INTRO </a:t>
            </a:r>
            <a:r>
              <a:rPr lang="en-US" sz="4400" dirty="0"/>
              <a:t>TO</a:t>
            </a:r>
            <a:r>
              <a:rPr lang="en-US" dirty="0"/>
              <a:t> </a:t>
            </a:r>
            <a:br>
              <a:rPr lang="en-US" dirty="0"/>
            </a:br>
            <a:r>
              <a:rPr lang="en-US" dirty="0"/>
              <a:t>PROJECT MANAGEMENT</a:t>
            </a:r>
          </a:p>
        </p:txBody>
      </p:sp>
      <p:sp>
        <p:nvSpPr>
          <p:cNvPr id="5" name="Subtitle 4"/>
          <p:cNvSpPr>
            <a:spLocks noGrp="1"/>
          </p:cNvSpPr>
          <p:nvPr>
            <p:ph type="subTitle" idx="1"/>
          </p:nvPr>
        </p:nvSpPr>
        <p:spPr/>
        <p:txBody>
          <a:bodyPr/>
          <a:lstStyle/>
          <a:p>
            <a:r>
              <a:rPr lang="en-US" dirty="0"/>
              <a:t>CE 4200 PROFESSIONAL ENGINEERING PRACTICE ISSUES</a:t>
            </a:r>
          </a:p>
          <a:p>
            <a:r>
              <a:rPr lang="en-US" dirty="0"/>
              <a:t>Spring 2022 SEMESTER</a:t>
            </a:r>
          </a:p>
          <a:p>
            <a:r>
              <a:rPr lang="en-US" dirty="0"/>
              <a:t>WILLIAM D. LAWSON, PE, PHD</a:t>
            </a:r>
          </a:p>
        </p:txBody>
      </p:sp>
    </p:spTree>
    <p:extLst>
      <p:ext uri="{BB962C8B-B14F-4D97-AF65-F5344CB8AC3E}">
        <p14:creationId xmlns:p14="http://schemas.microsoft.com/office/powerpoint/2010/main" val="3020683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Deliverable</a:t>
            </a:r>
          </a:p>
        </p:txBody>
      </p:sp>
      <p:sp>
        <p:nvSpPr>
          <p:cNvPr id="3" name="Content Placeholder 2"/>
          <p:cNvSpPr>
            <a:spLocks noGrp="1"/>
          </p:cNvSpPr>
          <p:nvPr>
            <p:ph idx="1"/>
          </p:nvPr>
        </p:nvSpPr>
        <p:spPr>
          <a:xfrm>
            <a:off x="609600" y="1935164"/>
            <a:ext cx="11175032" cy="4389437"/>
          </a:xfrm>
        </p:spPr>
        <p:txBody>
          <a:bodyPr/>
          <a:lstStyle/>
          <a:p>
            <a:r>
              <a:rPr lang="en-US" dirty="0"/>
              <a:t>Any unique and verifiable product, result, or capability to perform a service that is required to be produced to complete a process, phase, or project.</a:t>
            </a:r>
          </a:p>
          <a:p>
            <a:r>
              <a:rPr lang="en-US" dirty="0"/>
              <a:t>Some examples:</a:t>
            </a:r>
          </a:p>
          <a:p>
            <a:pPr lvl="1">
              <a:spcBef>
                <a:spcPts val="0"/>
              </a:spcBef>
            </a:pPr>
            <a:r>
              <a:rPr lang="en-US" dirty="0"/>
              <a:t>Engineering report</a:t>
            </a:r>
          </a:p>
          <a:p>
            <a:pPr lvl="1">
              <a:spcBef>
                <a:spcPts val="0"/>
              </a:spcBef>
            </a:pPr>
            <a:r>
              <a:rPr lang="en-US" dirty="0"/>
              <a:t>Proposal</a:t>
            </a:r>
          </a:p>
          <a:p>
            <a:pPr lvl="1">
              <a:spcBef>
                <a:spcPts val="0"/>
              </a:spcBef>
            </a:pPr>
            <a:r>
              <a:rPr lang="en-US" dirty="0"/>
              <a:t>Design drawings</a:t>
            </a:r>
          </a:p>
          <a:p>
            <a:pPr lvl="1">
              <a:spcBef>
                <a:spcPts val="0"/>
              </a:spcBef>
            </a:pPr>
            <a:r>
              <a:rPr lang="en-US" dirty="0"/>
              <a:t>Design documents</a:t>
            </a:r>
          </a:p>
          <a:p>
            <a:pPr lvl="1">
              <a:spcBef>
                <a:spcPts val="0"/>
              </a:spcBef>
            </a:pPr>
            <a:r>
              <a:rPr lang="en-US" dirty="0"/>
              <a:t>Completed product (building, bridge, etc.)</a:t>
            </a:r>
          </a:p>
          <a:p>
            <a:pPr lvl="1">
              <a:spcBef>
                <a:spcPts val="0"/>
              </a:spcBef>
            </a:pPr>
            <a:r>
              <a:rPr lang="en-US" dirty="0"/>
              <a:t>Technical interpretation</a:t>
            </a:r>
          </a:p>
          <a:p>
            <a:pPr lvl="1">
              <a:spcBef>
                <a:spcPts val="0"/>
              </a:spcBef>
            </a:pPr>
            <a:r>
              <a:rPr lang="en-US" dirty="0"/>
              <a:t>Site investigation report</a:t>
            </a:r>
          </a:p>
          <a:p>
            <a:endParaRPr lang="en-US" sz="2800" dirty="0"/>
          </a:p>
        </p:txBody>
      </p:sp>
      <p:pic>
        <p:nvPicPr>
          <p:cNvPr id="4" name="Picture 3"/>
          <p:cNvPicPr>
            <a:picLocks noChangeAspect="1"/>
          </p:cNvPicPr>
          <p:nvPr/>
        </p:nvPicPr>
        <p:blipFill>
          <a:blip r:embed="rId2"/>
          <a:stretch>
            <a:fillRect/>
          </a:stretch>
        </p:blipFill>
        <p:spPr>
          <a:xfrm>
            <a:off x="9264353" y="182995"/>
            <a:ext cx="1270535" cy="1645920"/>
          </a:xfrm>
          <a:prstGeom prst="rect">
            <a:avLst/>
          </a:prstGeom>
          <a:ln>
            <a:solidFill>
              <a:schemeClr val="tx1"/>
            </a:solidFill>
          </a:ln>
          <a:effectLst>
            <a:outerShdw blurRad="50800" dist="38100" dir="2700000" algn="tl" rotWithShape="0">
              <a:prstClr val="black">
                <a:alpha val="40000"/>
              </a:prstClr>
            </a:outerShdw>
          </a:effectLst>
        </p:spPr>
      </p:pic>
      <p:sp>
        <p:nvSpPr>
          <p:cNvPr id="5" name="Date Placeholder 4">
            <a:extLst>
              <a:ext uri="{FF2B5EF4-FFF2-40B4-BE49-F238E27FC236}">
                <a16:creationId xmlns:a16="http://schemas.microsoft.com/office/drawing/2014/main" id="{253E90C1-6BF0-4707-81BC-3F57B0786582}"/>
              </a:ext>
            </a:extLst>
          </p:cNvPr>
          <p:cNvSpPr>
            <a:spLocks noGrp="1"/>
          </p:cNvSpPr>
          <p:nvPr>
            <p:ph type="dt" sz="half" idx="10"/>
          </p:nvPr>
        </p:nvSpPr>
        <p:spPr/>
        <p:txBody>
          <a:bodyPr/>
          <a:lstStyle/>
          <a:p>
            <a:pPr>
              <a:defRPr/>
            </a:pPr>
            <a:r>
              <a:rPr lang="en-US"/>
              <a:t>CE 4200</a:t>
            </a:r>
            <a:endParaRPr lang="en-US" dirty="0"/>
          </a:p>
        </p:txBody>
      </p:sp>
      <p:sp>
        <p:nvSpPr>
          <p:cNvPr id="6" name="Footer Placeholder 5">
            <a:extLst>
              <a:ext uri="{FF2B5EF4-FFF2-40B4-BE49-F238E27FC236}">
                <a16:creationId xmlns:a16="http://schemas.microsoft.com/office/drawing/2014/main" id="{AF924937-416D-43D4-9030-CF349A9CD74A}"/>
              </a:ext>
            </a:extLst>
          </p:cNvPr>
          <p:cNvSpPr>
            <a:spLocks noGrp="1"/>
          </p:cNvSpPr>
          <p:nvPr>
            <p:ph type="ftr" sz="quarter" idx="11"/>
          </p:nvPr>
        </p:nvSpPr>
        <p:spPr/>
        <p:txBody>
          <a:bodyPr/>
          <a:lstStyle/>
          <a:p>
            <a:pPr>
              <a:defRPr/>
            </a:pPr>
            <a:r>
              <a:rPr lang="en-US"/>
              <a:t>Project Management</a:t>
            </a:r>
          </a:p>
        </p:txBody>
      </p:sp>
      <p:sp>
        <p:nvSpPr>
          <p:cNvPr id="7" name="Slide Number Placeholder 6">
            <a:extLst>
              <a:ext uri="{FF2B5EF4-FFF2-40B4-BE49-F238E27FC236}">
                <a16:creationId xmlns:a16="http://schemas.microsoft.com/office/drawing/2014/main" id="{BE152700-C58E-465D-B292-BB5AA2B7812F}"/>
              </a:ext>
            </a:extLst>
          </p:cNvPr>
          <p:cNvSpPr>
            <a:spLocks noGrp="1"/>
          </p:cNvSpPr>
          <p:nvPr>
            <p:ph type="sldNum" sz="quarter" idx="12"/>
          </p:nvPr>
        </p:nvSpPr>
        <p:spPr/>
        <p:txBody>
          <a:bodyPr/>
          <a:lstStyle/>
          <a:p>
            <a:fld id="{D73B18B3-006C-438B-85B5-D4E6A3FE44C0}" type="slidenum">
              <a:rPr lang="en-US" altLang="en-US" smtClean="0"/>
              <a:pPr/>
              <a:t>10</a:t>
            </a:fld>
            <a:endParaRPr lang="en-US" altLang="en-US"/>
          </a:p>
        </p:txBody>
      </p:sp>
    </p:spTree>
    <p:extLst>
      <p:ext uri="{BB962C8B-B14F-4D97-AF65-F5344CB8AC3E}">
        <p14:creationId xmlns:p14="http://schemas.microsoft.com/office/powerpoint/2010/main" val="151134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descr="http://www.sonoma.edu/pubs/nb/4_19_04/images/thumb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875" y="3286125"/>
            <a:ext cx="1900238"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Forme 1"/>
          <p:cNvSpPr>
            <a:spLocks noGrp="1"/>
          </p:cNvSpPr>
          <p:nvPr>
            <p:ph type="title"/>
          </p:nvPr>
        </p:nvSpPr>
        <p:spPr/>
        <p:txBody>
          <a:bodyPr/>
          <a:lstStyle/>
          <a:p>
            <a:pPr marL="0" indent="0" defTabSz="914400" eaLnBrk="1" hangingPunct="1"/>
            <a:r>
              <a:rPr lang="fr-CA" altLang="en-US"/>
              <a:t>Project Success</a:t>
            </a:r>
          </a:p>
        </p:txBody>
      </p:sp>
      <p:sp>
        <p:nvSpPr>
          <p:cNvPr id="11" name="Rounded Rectangle 10"/>
          <p:cNvSpPr/>
          <p:nvPr/>
        </p:nvSpPr>
        <p:spPr>
          <a:xfrm>
            <a:off x="2097089" y="2143125"/>
            <a:ext cx="3355975" cy="1855788"/>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lumMod val="85000"/>
                    <a:lumOff val="15000"/>
                  </a:schemeClr>
                </a:solidFill>
              </a:rPr>
              <a:t>Customer Requirements satisfied/exceeded</a:t>
            </a:r>
          </a:p>
        </p:txBody>
      </p:sp>
      <p:sp>
        <p:nvSpPr>
          <p:cNvPr id="12" name="Rounded Rectangle 11"/>
          <p:cNvSpPr/>
          <p:nvPr/>
        </p:nvSpPr>
        <p:spPr>
          <a:xfrm>
            <a:off x="6657976" y="2143125"/>
            <a:ext cx="3355975" cy="1855788"/>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lumMod val="85000"/>
                    <a:lumOff val="15000"/>
                  </a:schemeClr>
                </a:solidFill>
              </a:rPr>
              <a:t>Completed within allocated time frame</a:t>
            </a:r>
          </a:p>
        </p:txBody>
      </p:sp>
      <p:sp>
        <p:nvSpPr>
          <p:cNvPr id="13" name="Rounded Rectangle 12"/>
          <p:cNvSpPr/>
          <p:nvPr/>
        </p:nvSpPr>
        <p:spPr>
          <a:xfrm>
            <a:off x="2097089" y="4214814"/>
            <a:ext cx="3355975" cy="1855787"/>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lumMod val="85000"/>
                    <a:lumOff val="15000"/>
                  </a:schemeClr>
                </a:solidFill>
              </a:rPr>
              <a:t>Completed within allocated budget</a:t>
            </a:r>
          </a:p>
        </p:txBody>
      </p:sp>
      <p:sp>
        <p:nvSpPr>
          <p:cNvPr id="14" name="Rounded Rectangle 13"/>
          <p:cNvSpPr/>
          <p:nvPr/>
        </p:nvSpPr>
        <p:spPr>
          <a:xfrm>
            <a:off x="6667501" y="4143376"/>
            <a:ext cx="3357563" cy="185737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lumMod val="85000"/>
                    <a:lumOff val="15000"/>
                  </a:schemeClr>
                </a:solidFill>
              </a:rPr>
              <a:t>Accepted by the customer</a:t>
            </a:r>
          </a:p>
        </p:txBody>
      </p:sp>
      <p:sp>
        <p:nvSpPr>
          <p:cNvPr id="2" name="Date Placeholder 1">
            <a:extLst>
              <a:ext uri="{FF2B5EF4-FFF2-40B4-BE49-F238E27FC236}">
                <a16:creationId xmlns:a16="http://schemas.microsoft.com/office/drawing/2014/main" id="{CF46DA85-2E89-4D4A-84C9-1C9D677B755C}"/>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410F7155-AD02-40B3-B59D-230D9ECEEABA}"/>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CA19210E-6122-4891-A4D8-7B301ED78776}"/>
              </a:ext>
            </a:extLst>
          </p:cNvPr>
          <p:cNvSpPr>
            <a:spLocks noGrp="1"/>
          </p:cNvSpPr>
          <p:nvPr>
            <p:ph type="sldNum" sz="quarter" idx="12"/>
          </p:nvPr>
        </p:nvSpPr>
        <p:spPr/>
        <p:txBody>
          <a:bodyPr/>
          <a:lstStyle/>
          <a:p>
            <a:fld id="{D73B18B3-006C-438B-85B5-D4E6A3FE44C0}" type="slidenum">
              <a:rPr lang="en-US" altLang="en-US" smtClean="0"/>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descr="http://www.sonoma.edu/pubs/nb/4_19_04/images/thumbs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4439" y="3357563"/>
            <a:ext cx="1900237"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Forme 1"/>
          <p:cNvSpPr>
            <a:spLocks noGrp="1"/>
          </p:cNvSpPr>
          <p:nvPr>
            <p:ph type="title"/>
          </p:nvPr>
        </p:nvSpPr>
        <p:spPr/>
        <p:txBody>
          <a:bodyPr/>
          <a:lstStyle/>
          <a:p>
            <a:pPr marL="0" indent="0" defTabSz="914400" eaLnBrk="1" hangingPunct="1"/>
            <a:r>
              <a:rPr lang="fr-CA" altLang="en-US"/>
              <a:t>Project Failure</a:t>
            </a:r>
          </a:p>
        </p:txBody>
      </p:sp>
      <p:sp>
        <p:nvSpPr>
          <p:cNvPr id="11" name="Rounded Rectangle 10"/>
          <p:cNvSpPr/>
          <p:nvPr/>
        </p:nvSpPr>
        <p:spPr>
          <a:xfrm>
            <a:off x="2024064" y="2143125"/>
            <a:ext cx="3355975" cy="1855788"/>
          </a:xfrm>
          <a:prstGeom prst="roundRect">
            <a:avLst/>
          </a:prstGeom>
          <a:solidFill>
            <a:srgbClr val="6C1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Scope Creep</a:t>
            </a:r>
          </a:p>
        </p:txBody>
      </p:sp>
      <p:sp>
        <p:nvSpPr>
          <p:cNvPr id="12" name="Rounded Rectangle 11"/>
          <p:cNvSpPr/>
          <p:nvPr/>
        </p:nvSpPr>
        <p:spPr>
          <a:xfrm>
            <a:off x="6586539" y="2143125"/>
            <a:ext cx="3355975" cy="1855788"/>
          </a:xfrm>
          <a:prstGeom prst="roundRect">
            <a:avLst/>
          </a:prstGeom>
          <a:solidFill>
            <a:srgbClr val="6C1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Poor Requirements Gathering</a:t>
            </a:r>
          </a:p>
        </p:txBody>
      </p:sp>
      <p:sp>
        <p:nvSpPr>
          <p:cNvPr id="13" name="Rounded Rectangle 12"/>
          <p:cNvSpPr/>
          <p:nvPr/>
        </p:nvSpPr>
        <p:spPr>
          <a:xfrm>
            <a:off x="2024064" y="4214814"/>
            <a:ext cx="3355975" cy="1855787"/>
          </a:xfrm>
          <a:prstGeom prst="roundRect">
            <a:avLst/>
          </a:prstGeom>
          <a:solidFill>
            <a:srgbClr val="6C1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Unrealistic planning and scheduling</a:t>
            </a:r>
          </a:p>
        </p:txBody>
      </p:sp>
      <p:sp>
        <p:nvSpPr>
          <p:cNvPr id="14" name="Rounded Rectangle 13"/>
          <p:cNvSpPr/>
          <p:nvPr/>
        </p:nvSpPr>
        <p:spPr>
          <a:xfrm>
            <a:off x="6596063" y="4143376"/>
            <a:ext cx="3357562" cy="1857375"/>
          </a:xfrm>
          <a:prstGeom prst="roundRect">
            <a:avLst/>
          </a:prstGeom>
          <a:solidFill>
            <a:srgbClr val="6C1A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Lack of resources</a:t>
            </a:r>
          </a:p>
        </p:txBody>
      </p:sp>
      <p:sp>
        <p:nvSpPr>
          <p:cNvPr id="2" name="Date Placeholder 1">
            <a:extLst>
              <a:ext uri="{FF2B5EF4-FFF2-40B4-BE49-F238E27FC236}">
                <a16:creationId xmlns:a16="http://schemas.microsoft.com/office/drawing/2014/main" id="{6F88CC92-1DD4-4C38-8104-BEC0BE37C92C}"/>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7C5A593D-C53D-4F19-9F92-A7B3F484CD0C}"/>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FA20D474-61FA-48F3-B466-3611FD097F1B}"/>
              </a:ext>
            </a:extLst>
          </p:cNvPr>
          <p:cNvSpPr>
            <a:spLocks noGrp="1"/>
          </p:cNvSpPr>
          <p:nvPr>
            <p:ph type="sldNum" sz="quarter" idx="12"/>
          </p:nvPr>
        </p:nvSpPr>
        <p:spPr/>
        <p:txBody>
          <a:bodyPr/>
          <a:lstStyle/>
          <a:p>
            <a:fld id="{D73B18B3-006C-438B-85B5-D4E6A3FE44C0}"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rme 1"/>
          <p:cNvSpPr>
            <a:spLocks noGrp="1"/>
          </p:cNvSpPr>
          <p:nvPr>
            <p:ph type="title"/>
          </p:nvPr>
        </p:nvSpPr>
        <p:spPr>
          <a:xfrm>
            <a:off x="1970123" y="1196752"/>
            <a:ext cx="7427168" cy="1143000"/>
          </a:xfrm>
        </p:spPr>
        <p:txBody>
          <a:bodyPr/>
          <a:lstStyle/>
          <a:p>
            <a:pPr marL="0" indent="0" defTabSz="914400" eaLnBrk="1" hangingPunct="1"/>
            <a:r>
              <a:rPr lang="fr-CA" altLang="en-US" dirty="0" err="1"/>
              <a:t>What</a:t>
            </a:r>
            <a:r>
              <a:rPr lang="fr-CA" altLang="en-US" dirty="0"/>
              <a:t> </a:t>
            </a:r>
            <a:r>
              <a:rPr lang="fr-CA" altLang="en-US" dirty="0" err="1"/>
              <a:t>is</a:t>
            </a:r>
            <a:r>
              <a:rPr lang="fr-CA" altLang="en-US" dirty="0"/>
              <a:t> Project Management?</a:t>
            </a:r>
          </a:p>
        </p:txBody>
      </p:sp>
      <p:sp>
        <p:nvSpPr>
          <p:cNvPr id="10243" name="Forme 2"/>
          <p:cNvSpPr>
            <a:spLocks noGrp="1"/>
          </p:cNvSpPr>
          <p:nvPr>
            <p:ph idx="1"/>
          </p:nvPr>
        </p:nvSpPr>
        <p:spPr>
          <a:xfrm>
            <a:off x="1970123" y="2420889"/>
            <a:ext cx="8229600" cy="4389437"/>
          </a:xfrm>
        </p:spPr>
        <p:txBody>
          <a:bodyPr/>
          <a:lstStyle/>
          <a:p>
            <a:pPr marL="273050" indent="-273050" defTabSz="914400" eaLnBrk="1" hangingPunct="1">
              <a:defRPr/>
            </a:pPr>
            <a:r>
              <a:rPr lang="en-US" sz="2800" dirty="0"/>
              <a:t>Project Management is the application of skills, knowledge, tools and techniques to meet the needs and expectations of stakeholders for a project.</a:t>
            </a:r>
          </a:p>
          <a:p>
            <a:pPr marL="273050" lvl="1" indent="-273050" defTabSz="914400" eaLnBrk="1" hangingPunct="1">
              <a:buClr>
                <a:srgbClr val="B77851"/>
              </a:buClr>
              <a:buSzPct val="95000"/>
              <a:defRPr/>
            </a:pPr>
            <a:r>
              <a:rPr lang="en-US" sz="2800" dirty="0"/>
              <a:t>The purpose of project management is </a:t>
            </a:r>
            <a:r>
              <a:rPr lang="en-US" sz="2800" b="1" dirty="0">
                <a:solidFill>
                  <a:schemeClr val="accent2">
                    <a:lumMod val="50000"/>
                  </a:schemeClr>
                </a:solidFill>
              </a:rPr>
              <a:t>prediction</a:t>
            </a:r>
            <a:r>
              <a:rPr lang="en-US" sz="2800" dirty="0"/>
              <a:t> and </a:t>
            </a:r>
            <a:r>
              <a:rPr lang="en-US" sz="2800" b="1" dirty="0">
                <a:solidFill>
                  <a:schemeClr val="accent2">
                    <a:lumMod val="50000"/>
                  </a:schemeClr>
                </a:solidFill>
              </a:rPr>
              <a:t>prevention</a:t>
            </a:r>
            <a:r>
              <a:rPr lang="en-US" sz="2800" dirty="0"/>
              <a:t>, NOT </a:t>
            </a:r>
            <a:r>
              <a:rPr lang="en-US" sz="2800" dirty="0">
                <a:solidFill>
                  <a:schemeClr val="accent3">
                    <a:lumMod val="50000"/>
                  </a:schemeClr>
                </a:solidFill>
              </a:rPr>
              <a:t>recognition</a:t>
            </a:r>
            <a:r>
              <a:rPr lang="en-US" sz="2800" dirty="0"/>
              <a:t> and </a:t>
            </a:r>
            <a:r>
              <a:rPr lang="en-US" sz="2800" dirty="0">
                <a:solidFill>
                  <a:schemeClr val="accent3">
                    <a:lumMod val="50000"/>
                  </a:schemeClr>
                </a:solidFill>
              </a:rPr>
              <a:t>reaction</a:t>
            </a:r>
          </a:p>
          <a:p>
            <a:pPr marL="273050" indent="-273050" defTabSz="914400" eaLnBrk="1" hangingPunct="1">
              <a:defRPr/>
            </a:pPr>
            <a:endParaRPr lang="fr-CA" dirty="0"/>
          </a:p>
        </p:txBody>
      </p:sp>
      <p:pic>
        <p:nvPicPr>
          <p:cNvPr id="4" name="Picture 3"/>
          <p:cNvPicPr>
            <a:picLocks noChangeAspect="1"/>
          </p:cNvPicPr>
          <p:nvPr/>
        </p:nvPicPr>
        <p:blipFill>
          <a:blip r:embed="rId2"/>
          <a:stretch>
            <a:fillRect/>
          </a:stretch>
        </p:blipFill>
        <p:spPr>
          <a:xfrm>
            <a:off x="9264353" y="182995"/>
            <a:ext cx="1270535" cy="1645920"/>
          </a:xfrm>
          <a:prstGeom prst="rect">
            <a:avLst/>
          </a:prstGeom>
          <a:ln>
            <a:solidFill>
              <a:schemeClr val="tx1"/>
            </a:solidFill>
          </a:ln>
          <a:effectLst>
            <a:outerShdw blurRad="50800" dist="38100" dir="2700000" algn="tl" rotWithShape="0">
              <a:prstClr val="black">
                <a:alpha val="40000"/>
              </a:prstClr>
            </a:outerShdw>
          </a:effectLst>
        </p:spPr>
      </p:pic>
      <p:sp>
        <p:nvSpPr>
          <p:cNvPr id="2" name="Date Placeholder 1">
            <a:extLst>
              <a:ext uri="{FF2B5EF4-FFF2-40B4-BE49-F238E27FC236}">
                <a16:creationId xmlns:a16="http://schemas.microsoft.com/office/drawing/2014/main" id="{E3C3B1CA-1ECA-49ED-B333-C452DAF14D45}"/>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45AC0A94-9B5B-45D4-8E1C-DA47CF27E72E}"/>
              </a:ext>
            </a:extLst>
          </p:cNvPr>
          <p:cNvSpPr>
            <a:spLocks noGrp="1"/>
          </p:cNvSpPr>
          <p:nvPr>
            <p:ph type="ftr" sz="quarter" idx="11"/>
          </p:nvPr>
        </p:nvSpPr>
        <p:spPr/>
        <p:txBody>
          <a:bodyPr/>
          <a:lstStyle/>
          <a:p>
            <a:pPr>
              <a:defRPr/>
            </a:pPr>
            <a:r>
              <a:rPr lang="en-US"/>
              <a:t>Project Management</a:t>
            </a:r>
          </a:p>
        </p:txBody>
      </p:sp>
      <p:sp>
        <p:nvSpPr>
          <p:cNvPr id="5" name="Slide Number Placeholder 4">
            <a:extLst>
              <a:ext uri="{FF2B5EF4-FFF2-40B4-BE49-F238E27FC236}">
                <a16:creationId xmlns:a16="http://schemas.microsoft.com/office/drawing/2014/main" id="{F7F3BB76-2895-4B3E-A41C-A56E5CBF2B34}"/>
              </a:ext>
            </a:extLst>
          </p:cNvPr>
          <p:cNvSpPr>
            <a:spLocks noGrp="1"/>
          </p:cNvSpPr>
          <p:nvPr>
            <p:ph type="sldNum" sz="quarter" idx="12"/>
          </p:nvPr>
        </p:nvSpPr>
        <p:spPr/>
        <p:txBody>
          <a:bodyPr/>
          <a:lstStyle/>
          <a:p>
            <a:fld id="{D73B18B3-006C-438B-85B5-D4E6A3FE44C0}"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rme 1"/>
          <p:cNvSpPr>
            <a:spLocks noGrp="1"/>
          </p:cNvSpPr>
          <p:nvPr>
            <p:ph type="title"/>
          </p:nvPr>
        </p:nvSpPr>
        <p:spPr/>
        <p:txBody>
          <a:bodyPr/>
          <a:lstStyle/>
          <a:p>
            <a:pPr marL="0" indent="0" defTabSz="914400" eaLnBrk="1" hangingPunct="1"/>
            <a:r>
              <a:rPr lang="fr-CA" altLang="en-US"/>
              <a:t>Triple Contraint</a:t>
            </a:r>
          </a:p>
        </p:txBody>
      </p:sp>
      <p:sp>
        <p:nvSpPr>
          <p:cNvPr id="4" name="Isosceles Triangle 3"/>
          <p:cNvSpPr/>
          <p:nvPr/>
        </p:nvSpPr>
        <p:spPr>
          <a:xfrm>
            <a:off x="4238626" y="3000375"/>
            <a:ext cx="3643313" cy="2643188"/>
          </a:xfrm>
          <a:prstGeom prst="triangle">
            <a:avLst>
              <a:gd name="adj" fmla="val 47836"/>
            </a:avLst>
          </a:prstGeom>
          <a:solidFill>
            <a:srgbClr val="003366"/>
          </a:solidFill>
          <a:ln>
            <a:noFill/>
          </a:ln>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t>Quality</a:t>
            </a:r>
            <a:endParaRPr lang="en-US" b="1" dirty="0"/>
          </a:p>
        </p:txBody>
      </p:sp>
      <p:sp>
        <p:nvSpPr>
          <p:cNvPr id="11269" name="TextBox 4"/>
          <p:cNvSpPr txBox="1">
            <a:spLocks noChangeArrowheads="1"/>
          </p:cNvSpPr>
          <p:nvPr/>
        </p:nvSpPr>
        <p:spPr bwMode="auto">
          <a:xfrm>
            <a:off x="7810500" y="5140326"/>
            <a:ext cx="1570038" cy="646113"/>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a:spAutoFit/>
          </a:bodyPr>
          <a:lstStyle/>
          <a:p>
            <a:pPr>
              <a:defRPr/>
            </a:pPr>
            <a:r>
              <a:rPr lang="en-US" sz="3600" b="1" dirty="0">
                <a:latin typeface="Arial" charset="0"/>
                <a:cs typeface="+mn-cs"/>
              </a:rPr>
              <a:t>Scope</a:t>
            </a:r>
          </a:p>
        </p:txBody>
      </p:sp>
      <p:sp>
        <p:nvSpPr>
          <p:cNvPr id="11270" name="TextBox 5"/>
          <p:cNvSpPr txBox="1">
            <a:spLocks noChangeArrowheads="1"/>
          </p:cNvSpPr>
          <p:nvPr/>
        </p:nvSpPr>
        <p:spPr bwMode="auto">
          <a:xfrm>
            <a:off x="5373689" y="2428876"/>
            <a:ext cx="1254125" cy="646113"/>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a:spAutoFit/>
          </a:bodyPr>
          <a:lstStyle/>
          <a:p>
            <a:pPr>
              <a:defRPr/>
            </a:pPr>
            <a:r>
              <a:rPr lang="en-US" sz="3600" b="1" dirty="0">
                <a:latin typeface="Arial" charset="0"/>
                <a:cs typeface="+mn-cs"/>
              </a:rPr>
              <a:t>Time</a:t>
            </a:r>
            <a:endParaRPr lang="en-US" sz="2400" b="1" dirty="0">
              <a:latin typeface="Arial" charset="0"/>
              <a:cs typeface="+mn-cs"/>
            </a:endParaRPr>
          </a:p>
        </p:txBody>
      </p:sp>
      <p:sp>
        <p:nvSpPr>
          <p:cNvPr id="11271" name="TextBox 6"/>
          <p:cNvSpPr txBox="1">
            <a:spLocks noChangeArrowheads="1"/>
          </p:cNvSpPr>
          <p:nvPr/>
        </p:nvSpPr>
        <p:spPr bwMode="auto">
          <a:xfrm>
            <a:off x="3024188" y="5140326"/>
            <a:ext cx="1211262" cy="646113"/>
          </a:xfrm>
          <a:prstGeom prst="rect">
            <a:avLst/>
          </a:prstGeom>
          <a:noFill/>
          <a:ln w="9525">
            <a:noFill/>
            <a:miter lim="800000"/>
            <a:headEnd/>
            <a:tailEnd/>
          </a:ln>
          <a:effectLst>
            <a:outerShdw blurRad="50800" dist="38100" dir="5400000" algn="t" rotWithShape="0">
              <a:prstClr val="black">
                <a:alpha val="40000"/>
              </a:prstClr>
            </a:outerShdw>
          </a:effectLst>
        </p:spPr>
        <p:txBody>
          <a:bodyPr wrap="none">
            <a:spAutoFit/>
          </a:bodyPr>
          <a:lstStyle/>
          <a:p>
            <a:pPr>
              <a:defRPr/>
            </a:pPr>
            <a:r>
              <a:rPr lang="en-US" sz="3600" b="1" dirty="0">
                <a:latin typeface="Arial" charset="0"/>
                <a:cs typeface="+mn-cs"/>
              </a:rPr>
              <a:t>Cost</a:t>
            </a:r>
          </a:p>
        </p:txBody>
      </p:sp>
      <p:sp>
        <p:nvSpPr>
          <p:cNvPr id="2" name="Date Placeholder 1">
            <a:extLst>
              <a:ext uri="{FF2B5EF4-FFF2-40B4-BE49-F238E27FC236}">
                <a16:creationId xmlns:a16="http://schemas.microsoft.com/office/drawing/2014/main" id="{F71339FF-63EA-4D66-B4FA-C5415E8221A2}"/>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6A844438-FFD9-4DAC-B825-C58DC4C28C8D}"/>
              </a:ext>
            </a:extLst>
          </p:cNvPr>
          <p:cNvSpPr>
            <a:spLocks noGrp="1"/>
          </p:cNvSpPr>
          <p:nvPr>
            <p:ph type="ftr" sz="quarter" idx="11"/>
          </p:nvPr>
        </p:nvSpPr>
        <p:spPr/>
        <p:txBody>
          <a:bodyPr/>
          <a:lstStyle/>
          <a:p>
            <a:pPr>
              <a:defRPr/>
            </a:pPr>
            <a:r>
              <a:rPr lang="en-US"/>
              <a:t>Project Management</a:t>
            </a:r>
          </a:p>
        </p:txBody>
      </p:sp>
      <p:sp>
        <p:nvSpPr>
          <p:cNvPr id="5" name="Slide Number Placeholder 4">
            <a:extLst>
              <a:ext uri="{FF2B5EF4-FFF2-40B4-BE49-F238E27FC236}">
                <a16:creationId xmlns:a16="http://schemas.microsoft.com/office/drawing/2014/main" id="{CD378ABE-7244-4A58-BDA2-E1E4B2D7B4D5}"/>
              </a:ext>
            </a:extLst>
          </p:cNvPr>
          <p:cNvSpPr>
            <a:spLocks noGrp="1"/>
          </p:cNvSpPr>
          <p:nvPr>
            <p:ph type="sldNum" sz="quarter" idx="12"/>
          </p:nvPr>
        </p:nvSpPr>
        <p:spPr/>
        <p:txBody>
          <a:bodyPr/>
          <a:lstStyle/>
          <a:p>
            <a:fld id="{D73B18B3-006C-438B-85B5-D4E6A3FE44C0}"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rme 1"/>
          <p:cNvSpPr>
            <a:spLocks noGrp="1"/>
          </p:cNvSpPr>
          <p:nvPr>
            <p:ph type="title"/>
          </p:nvPr>
        </p:nvSpPr>
        <p:spPr/>
        <p:txBody>
          <a:bodyPr/>
          <a:lstStyle/>
          <a:p>
            <a:pPr marL="0" indent="0" defTabSz="914400" eaLnBrk="1" hangingPunct="1"/>
            <a:r>
              <a:rPr lang="fr-CA" altLang="en-US"/>
              <a:t>Triple Contraint</a:t>
            </a:r>
          </a:p>
        </p:txBody>
      </p:sp>
      <p:sp>
        <p:nvSpPr>
          <p:cNvPr id="11267" name="Forme 2"/>
          <p:cNvSpPr>
            <a:spLocks noGrp="1"/>
          </p:cNvSpPr>
          <p:nvPr>
            <p:ph idx="1"/>
          </p:nvPr>
        </p:nvSpPr>
        <p:spPr/>
        <p:txBody>
          <a:bodyPr/>
          <a:lstStyle/>
          <a:p>
            <a:pPr marL="273050" indent="-273050" defTabSz="914400" eaLnBrk="1" hangingPunct="1"/>
            <a:r>
              <a:rPr lang="en-US" altLang="en-US"/>
              <a:t>Increased </a:t>
            </a:r>
            <a:r>
              <a:rPr lang="en-US" altLang="en-US" b="1"/>
              <a:t>Scope </a:t>
            </a:r>
            <a:r>
              <a:rPr lang="en-US" altLang="en-US"/>
              <a:t> = increased time +  increased cost</a:t>
            </a:r>
          </a:p>
          <a:p>
            <a:pPr marL="273050" indent="-273050" defTabSz="914400" eaLnBrk="1" hangingPunct="1"/>
            <a:endParaRPr lang="en-US" altLang="en-US"/>
          </a:p>
          <a:p>
            <a:pPr marL="273050" indent="-273050" defTabSz="914400" eaLnBrk="1" hangingPunct="1"/>
            <a:r>
              <a:rPr lang="en-US" altLang="en-US"/>
              <a:t>Tight </a:t>
            </a:r>
            <a:r>
              <a:rPr lang="en-US" altLang="en-US" b="1"/>
              <a:t>Time</a:t>
            </a:r>
            <a:r>
              <a:rPr lang="en-US" altLang="en-US"/>
              <a:t> = increased costs + reduced scope</a:t>
            </a:r>
          </a:p>
          <a:p>
            <a:pPr marL="273050" indent="-273050" defTabSz="914400" eaLnBrk="1" hangingPunct="1"/>
            <a:endParaRPr lang="en-US" altLang="en-US"/>
          </a:p>
          <a:p>
            <a:pPr marL="273050" indent="-273050" defTabSz="914400" eaLnBrk="1" hangingPunct="1"/>
            <a:r>
              <a:rPr lang="en-US" altLang="en-US"/>
              <a:t>Tight </a:t>
            </a:r>
            <a:r>
              <a:rPr lang="en-US" altLang="en-US" b="1"/>
              <a:t>Budget</a:t>
            </a:r>
            <a:r>
              <a:rPr lang="en-US" altLang="en-US"/>
              <a:t> = increased time + reduced scope.</a:t>
            </a:r>
            <a:endParaRPr lang="fr-CA" altLang="en-US"/>
          </a:p>
        </p:txBody>
      </p:sp>
      <p:sp>
        <p:nvSpPr>
          <p:cNvPr id="2" name="Date Placeholder 1">
            <a:extLst>
              <a:ext uri="{FF2B5EF4-FFF2-40B4-BE49-F238E27FC236}">
                <a16:creationId xmlns:a16="http://schemas.microsoft.com/office/drawing/2014/main" id="{078BDA5D-C90B-4139-9296-97779C37D630}"/>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192A6A33-02B2-4760-85F5-8A0815845975}"/>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563F0EE4-D34E-4185-91E0-45E3F93AC365}"/>
              </a:ext>
            </a:extLst>
          </p:cNvPr>
          <p:cNvSpPr>
            <a:spLocks noGrp="1"/>
          </p:cNvSpPr>
          <p:nvPr>
            <p:ph type="sldNum" sz="quarter" idx="12"/>
          </p:nvPr>
        </p:nvSpPr>
        <p:spPr/>
        <p:txBody>
          <a:bodyPr/>
          <a:lstStyle/>
          <a:p>
            <a:fld id="{D73B18B3-006C-438B-85B5-D4E6A3FE44C0}"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rme 1"/>
          <p:cNvSpPr>
            <a:spLocks noGrp="1"/>
          </p:cNvSpPr>
          <p:nvPr>
            <p:ph type="title"/>
          </p:nvPr>
        </p:nvSpPr>
        <p:spPr/>
        <p:txBody>
          <a:bodyPr/>
          <a:lstStyle/>
          <a:p>
            <a:pPr marL="0" indent="0" defTabSz="914400" eaLnBrk="1" hangingPunct="1"/>
            <a:r>
              <a:rPr lang="fr-CA" altLang="en-US" b="1"/>
              <a:t>Role of a Project Manager</a:t>
            </a:r>
          </a:p>
        </p:txBody>
      </p:sp>
      <p:sp>
        <p:nvSpPr>
          <p:cNvPr id="4" name="Right Arrow 3"/>
          <p:cNvSpPr/>
          <p:nvPr/>
        </p:nvSpPr>
        <p:spPr>
          <a:xfrm>
            <a:off x="2238375" y="1928813"/>
            <a:ext cx="3429000" cy="4500562"/>
          </a:xfrm>
          <a:prstGeom prst="rightArrow">
            <a:avLst>
              <a:gd name="adj1" fmla="val 50000"/>
              <a:gd name="adj2" fmla="val 5032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200" dirty="0">
              <a:solidFill>
                <a:schemeClr val="tx1">
                  <a:lumMod val="85000"/>
                  <a:lumOff val="15000"/>
                </a:schemeClr>
              </a:solidFill>
            </a:endParaRPr>
          </a:p>
          <a:p>
            <a:pPr algn="ctr">
              <a:defRPr/>
            </a:pPr>
            <a:endParaRPr lang="en-US" dirty="0"/>
          </a:p>
        </p:txBody>
      </p:sp>
      <p:sp>
        <p:nvSpPr>
          <p:cNvPr id="5" name="Left Arrow 4"/>
          <p:cNvSpPr/>
          <p:nvPr/>
        </p:nvSpPr>
        <p:spPr>
          <a:xfrm>
            <a:off x="6596063" y="1857375"/>
            <a:ext cx="3429000" cy="4572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pitchFamily="34" charset="0"/>
              <a:buChar char="•"/>
              <a:defRPr/>
            </a:pPr>
            <a:endParaRPr lang="en-US" dirty="0"/>
          </a:p>
        </p:txBody>
      </p:sp>
      <p:sp>
        <p:nvSpPr>
          <p:cNvPr id="29702" name="TextBox 5"/>
          <p:cNvSpPr txBox="1">
            <a:spLocks noChangeArrowheads="1"/>
          </p:cNvSpPr>
          <p:nvPr/>
        </p:nvSpPr>
        <p:spPr bwMode="auto">
          <a:xfrm>
            <a:off x="2166938" y="5354638"/>
            <a:ext cx="20002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Process Responsibilities</a:t>
            </a:r>
          </a:p>
        </p:txBody>
      </p:sp>
      <p:sp>
        <p:nvSpPr>
          <p:cNvPr id="29703" name="TextBox 6"/>
          <p:cNvSpPr txBox="1">
            <a:spLocks noChangeArrowheads="1"/>
          </p:cNvSpPr>
          <p:nvPr/>
        </p:nvSpPr>
        <p:spPr bwMode="auto">
          <a:xfrm>
            <a:off x="8310564" y="5357813"/>
            <a:ext cx="1857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People Responsibilities</a:t>
            </a:r>
          </a:p>
        </p:txBody>
      </p:sp>
      <p:pic>
        <p:nvPicPr>
          <p:cNvPr id="29704" name="Picture 2" descr="C:\Users\avneet.mathur\AppData\Local\Microsoft\Windows\Temporary Internet Files\Content.IE5\H3CBYTYZ\MCj0213113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8813" y="2786064"/>
            <a:ext cx="1357312"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166938" y="3286125"/>
            <a:ext cx="3357562" cy="1816100"/>
          </a:xfrm>
          <a:prstGeom prst="rect">
            <a:avLst/>
          </a:prstGeom>
          <a:noFill/>
        </p:spPr>
        <p:txBody>
          <a:bodyPr>
            <a:spAutoFit/>
          </a:bodyPr>
          <a:lstStyle/>
          <a:p>
            <a:pPr>
              <a:buFont typeface="Arial" pitchFamily="34" charset="0"/>
              <a:buChar char="•"/>
              <a:defRPr/>
            </a:pPr>
            <a:r>
              <a:rPr lang="en-US" sz="1400" b="1" dirty="0">
                <a:solidFill>
                  <a:schemeClr val="tx1">
                    <a:lumMod val="85000"/>
                    <a:lumOff val="15000"/>
                  </a:schemeClr>
                </a:solidFill>
                <a:latin typeface="Arial" charset="0"/>
                <a:cs typeface="+mn-cs"/>
              </a:rPr>
              <a:t> Project issues </a:t>
            </a:r>
          </a:p>
          <a:p>
            <a:pPr>
              <a:buFont typeface="Arial" pitchFamily="34" charset="0"/>
              <a:buChar char="•"/>
              <a:defRPr/>
            </a:pPr>
            <a:r>
              <a:rPr lang="en-US" sz="1400" b="1" dirty="0">
                <a:solidFill>
                  <a:schemeClr val="tx1">
                    <a:lumMod val="85000"/>
                    <a:lumOff val="15000"/>
                  </a:schemeClr>
                </a:solidFill>
                <a:latin typeface="Arial" charset="0"/>
                <a:cs typeface="+mn-cs"/>
              </a:rPr>
              <a:t> Disseminating project information</a:t>
            </a:r>
          </a:p>
          <a:p>
            <a:pPr>
              <a:buFont typeface="Arial" pitchFamily="34" charset="0"/>
              <a:buChar char="•"/>
              <a:defRPr/>
            </a:pPr>
            <a:r>
              <a:rPr lang="en-US" sz="1400" b="1" dirty="0">
                <a:solidFill>
                  <a:schemeClr val="tx1">
                    <a:lumMod val="85000"/>
                    <a:lumOff val="15000"/>
                  </a:schemeClr>
                </a:solidFill>
                <a:latin typeface="Arial" charset="0"/>
                <a:cs typeface="+mn-cs"/>
              </a:rPr>
              <a:t> Mitigating project risk </a:t>
            </a:r>
          </a:p>
          <a:p>
            <a:pPr>
              <a:buFont typeface="Arial" pitchFamily="34" charset="0"/>
              <a:buChar char="•"/>
              <a:defRPr/>
            </a:pPr>
            <a:r>
              <a:rPr lang="en-US" sz="1400" b="1" dirty="0">
                <a:solidFill>
                  <a:schemeClr val="tx1">
                    <a:lumMod val="85000"/>
                    <a:lumOff val="15000"/>
                  </a:schemeClr>
                </a:solidFill>
                <a:latin typeface="Arial" charset="0"/>
                <a:cs typeface="+mn-cs"/>
              </a:rPr>
              <a:t> Quality </a:t>
            </a:r>
          </a:p>
          <a:p>
            <a:pPr>
              <a:buFont typeface="Arial" pitchFamily="34" charset="0"/>
              <a:buChar char="•"/>
              <a:defRPr/>
            </a:pPr>
            <a:r>
              <a:rPr lang="en-US" sz="1400" b="1" dirty="0">
                <a:solidFill>
                  <a:schemeClr val="tx1">
                    <a:lumMod val="85000"/>
                    <a:lumOff val="15000"/>
                  </a:schemeClr>
                </a:solidFill>
                <a:latin typeface="Arial" charset="0"/>
                <a:cs typeface="+mn-cs"/>
              </a:rPr>
              <a:t> Managing scope </a:t>
            </a:r>
          </a:p>
          <a:p>
            <a:pPr>
              <a:buFont typeface="Arial" pitchFamily="34" charset="0"/>
              <a:buChar char="•"/>
              <a:defRPr/>
            </a:pPr>
            <a:r>
              <a:rPr lang="en-US" sz="1400" b="1" dirty="0">
                <a:solidFill>
                  <a:schemeClr val="tx1">
                    <a:lumMod val="85000"/>
                    <a:lumOff val="15000"/>
                  </a:schemeClr>
                </a:solidFill>
                <a:latin typeface="Arial" charset="0"/>
                <a:cs typeface="+mn-cs"/>
              </a:rPr>
              <a:t> Metrics </a:t>
            </a:r>
          </a:p>
          <a:p>
            <a:pPr>
              <a:buFont typeface="Arial" pitchFamily="34" charset="0"/>
              <a:buChar char="•"/>
              <a:defRPr/>
            </a:pPr>
            <a:r>
              <a:rPr lang="en-US" sz="1400" b="1" dirty="0">
                <a:solidFill>
                  <a:schemeClr val="tx1">
                    <a:lumMod val="85000"/>
                    <a:lumOff val="15000"/>
                  </a:schemeClr>
                </a:solidFill>
                <a:latin typeface="Arial" charset="0"/>
                <a:cs typeface="+mn-cs"/>
              </a:rPr>
              <a:t> Managing the overall work plan</a:t>
            </a:r>
          </a:p>
          <a:p>
            <a:pPr>
              <a:defRPr/>
            </a:pPr>
            <a:endParaRPr lang="en-US" sz="1400" dirty="0">
              <a:latin typeface="Arial" charset="0"/>
              <a:cs typeface="+mn-cs"/>
            </a:endParaRPr>
          </a:p>
        </p:txBody>
      </p:sp>
      <p:sp>
        <p:nvSpPr>
          <p:cNvPr id="10" name="TextBox 9"/>
          <p:cNvSpPr txBox="1"/>
          <p:nvPr/>
        </p:nvSpPr>
        <p:spPr>
          <a:xfrm>
            <a:off x="6953250" y="3500438"/>
            <a:ext cx="3214688" cy="1384300"/>
          </a:xfrm>
          <a:prstGeom prst="rect">
            <a:avLst/>
          </a:prstGeom>
          <a:noFill/>
        </p:spPr>
        <p:txBody>
          <a:bodyPr>
            <a:spAutoFit/>
          </a:bodyPr>
          <a:lstStyle/>
          <a:p>
            <a:pPr>
              <a:buFont typeface="Arial" pitchFamily="34" charset="0"/>
              <a:buChar char="•"/>
              <a:defRPr/>
            </a:pPr>
            <a:r>
              <a:rPr lang="en-US" sz="1400" b="1" dirty="0">
                <a:solidFill>
                  <a:schemeClr val="tx1">
                    <a:lumMod val="85000"/>
                    <a:lumOff val="15000"/>
                  </a:schemeClr>
                </a:solidFill>
                <a:latin typeface="Arial" charset="0"/>
                <a:cs typeface="+mn-cs"/>
              </a:rPr>
              <a:t> Implementing standard processes</a:t>
            </a:r>
          </a:p>
          <a:p>
            <a:pPr>
              <a:buFont typeface="Arial" pitchFamily="34" charset="0"/>
              <a:buChar char="•"/>
              <a:defRPr/>
            </a:pPr>
            <a:r>
              <a:rPr lang="en-US" sz="1400" b="1" dirty="0">
                <a:solidFill>
                  <a:schemeClr val="tx1">
                    <a:lumMod val="85000"/>
                    <a:lumOff val="15000"/>
                  </a:schemeClr>
                </a:solidFill>
                <a:latin typeface="Arial" charset="0"/>
                <a:cs typeface="+mn-cs"/>
              </a:rPr>
              <a:t> Establishing leadership skills</a:t>
            </a:r>
          </a:p>
          <a:p>
            <a:pPr>
              <a:buFont typeface="Arial" pitchFamily="34" charset="0"/>
              <a:buChar char="•"/>
              <a:defRPr/>
            </a:pPr>
            <a:r>
              <a:rPr lang="en-US" sz="1400" b="1" dirty="0">
                <a:solidFill>
                  <a:schemeClr val="tx1">
                    <a:lumMod val="85000"/>
                    <a:lumOff val="15000"/>
                  </a:schemeClr>
                </a:solidFill>
                <a:latin typeface="Arial" charset="0"/>
                <a:cs typeface="+mn-cs"/>
              </a:rPr>
              <a:t> Setting  expectations</a:t>
            </a:r>
          </a:p>
          <a:p>
            <a:pPr>
              <a:buFont typeface="Arial" pitchFamily="34" charset="0"/>
              <a:buChar char="•"/>
              <a:defRPr/>
            </a:pPr>
            <a:r>
              <a:rPr lang="en-US" sz="1400" b="1" dirty="0">
                <a:solidFill>
                  <a:schemeClr val="tx1">
                    <a:lumMod val="85000"/>
                    <a:lumOff val="15000"/>
                  </a:schemeClr>
                </a:solidFill>
                <a:latin typeface="Arial" charset="0"/>
                <a:cs typeface="+mn-cs"/>
              </a:rPr>
              <a:t> Team building</a:t>
            </a:r>
          </a:p>
          <a:p>
            <a:pPr>
              <a:buFont typeface="Arial" pitchFamily="34" charset="0"/>
              <a:buChar char="•"/>
              <a:defRPr/>
            </a:pPr>
            <a:r>
              <a:rPr lang="en-US" sz="1400" b="1" dirty="0">
                <a:solidFill>
                  <a:schemeClr val="tx1">
                    <a:lumMod val="85000"/>
                    <a:lumOff val="15000"/>
                  </a:schemeClr>
                </a:solidFill>
                <a:latin typeface="Arial" charset="0"/>
                <a:cs typeface="+mn-cs"/>
              </a:rPr>
              <a:t> Communicator skills</a:t>
            </a:r>
          </a:p>
          <a:p>
            <a:pPr>
              <a:defRPr/>
            </a:pPr>
            <a:endParaRPr lang="en-US" sz="1400" dirty="0">
              <a:solidFill>
                <a:schemeClr val="tx1">
                  <a:lumMod val="85000"/>
                  <a:lumOff val="15000"/>
                </a:schemeClr>
              </a:solidFill>
              <a:latin typeface="Arial" charset="0"/>
              <a:cs typeface="+mn-cs"/>
            </a:endParaRPr>
          </a:p>
        </p:txBody>
      </p:sp>
      <p:sp>
        <p:nvSpPr>
          <p:cNvPr id="2" name="Date Placeholder 1">
            <a:extLst>
              <a:ext uri="{FF2B5EF4-FFF2-40B4-BE49-F238E27FC236}">
                <a16:creationId xmlns:a16="http://schemas.microsoft.com/office/drawing/2014/main" id="{5C6CD314-FEFA-489B-A52D-758D01BD40C3}"/>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30CE179F-AC47-44DF-819B-DFE3FF963B83}"/>
              </a:ext>
            </a:extLst>
          </p:cNvPr>
          <p:cNvSpPr>
            <a:spLocks noGrp="1"/>
          </p:cNvSpPr>
          <p:nvPr>
            <p:ph type="ftr" sz="quarter" idx="11"/>
          </p:nvPr>
        </p:nvSpPr>
        <p:spPr/>
        <p:txBody>
          <a:bodyPr/>
          <a:lstStyle/>
          <a:p>
            <a:pPr>
              <a:defRPr/>
            </a:pPr>
            <a:r>
              <a:rPr lang="en-US"/>
              <a:t>Project Management</a:t>
            </a:r>
          </a:p>
        </p:txBody>
      </p:sp>
      <p:sp>
        <p:nvSpPr>
          <p:cNvPr id="6" name="Slide Number Placeholder 5">
            <a:extLst>
              <a:ext uri="{FF2B5EF4-FFF2-40B4-BE49-F238E27FC236}">
                <a16:creationId xmlns:a16="http://schemas.microsoft.com/office/drawing/2014/main" id="{1215E2B2-78D0-4632-B2D5-C2DD0B138F47}"/>
              </a:ext>
            </a:extLst>
          </p:cNvPr>
          <p:cNvSpPr>
            <a:spLocks noGrp="1"/>
          </p:cNvSpPr>
          <p:nvPr>
            <p:ph type="sldNum" sz="quarter" idx="12"/>
          </p:nvPr>
        </p:nvSpPr>
        <p:spPr/>
        <p:txBody>
          <a:bodyPr/>
          <a:lstStyle/>
          <a:p>
            <a:fld id="{D73B18B3-006C-438B-85B5-D4E6A3FE44C0}" type="slidenum">
              <a:rPr lang="en-US" altLang="en-US" smtClean="0"/>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rme 1"/>
          <p:cNvSpPr>
            <a:spLocks noGrp="1"/>
          </p:cNvSpPr>
          <p:nvPr>
            <p:ph type="title"/>
          </p:nvPr>
        </p:nvSpPr>
        <p:spPr/>
        <p:txBody>
          <a:bodyPr/>
          <a:lstStyle/>
          <a:p>
            <a:pPr marL="0" indent="0" defTabSz="914400" eaLnBrk="1" hangingPunct="1"/>
            <a:r>
              <a:rPr lang="en-US" altLang="en-US" sz="4400" b="1"/>
              <a:t>Key Areas of Project Management</a:t>
            </a:r>
            <a:endParaRPr lang="fr-CA" altLang="en-US" b="1"/>
          </a:p>
        </p:txBody>
      </p:sp>
      <p:sp>
        <p:nvSpPr>
          <p:cNvPr id="12291" name="Forme 2"/>
          <p:cNvSpPr>
            <a:spLocks noGrp="1"/>
          </p:cNvSpPr>
          <p:nvPr>
            <p:ph idx="1"/>
          </p:nvPr>
        </p:nvSpPr>
        <p:spPr>
          <a:xfrm>
            <a:off x="1981200" y="2111375"/>
            <a:ext cx="8115300" cy="4389438"/>
          </a:xfrm>
        </p:spPr>
        <p:txBody>
          <a:bodyPr/>
          <a:lstStyle/>
          <a:p>
            <a:r>
              <a:rPr lang="en-US" altLang="en-US" sz="2800" b="1" dirty="0"/>
              <a:t>Scope Management</a:t>
            </a:r>
          </a:p>
          <a:p>
            <a:r>
              <a:rPr lang="en-US" altLang="en-US" sz="2800" b="1" dirty="0"/>
              <a:t>Schedule Management</a:t>
            </a:r>
          </a:p>
          <a:p>
            <a:r>
              <a:rPr lang="en-US" altLang="en-US" sz="2800" b="1" dirty="0"/>
              <a:t>Cost Management</a:t>
            </a:r>
          </a:p>
          <a:p>
            <a:r>
              <a:rPr lang="en-US" altLang="en-US" sz="2800" b="1" dirty="0"/>
              <a:t>Quality Management</a:t>
            </a:r>
          </a:p>
          <a:p>
            <a:r>
              <a:rPr lang="en-US" altLang="en-US" sz="2800" b="1" dirty="0"/>
              <a:t>Resource Management</a:t>
            </a:r>
          </a:p>
          <a:p>
            <a:r>
              <a:rPr lang="en-US" altLang="en-US" sz="2800" b="1" dirty="0"/>
              <a:t>Communications Management</a:t>
            </a:r>
          </a:p>
          <a:p>
            <a:r>
              <a:rPr lang="en-US" altLang="en-US" sz="2800" b="1" dirty="0"/>
              <a:t>Risk Management</a:t>
            </a:r>
          </a:p>
          <a:p>
            <a:r>
              <a:rPr lang="en-US" altLang="en-US" sz="2800" b="1" dirty="0"/>
              <a:t>Change Control Management</a:t>
            </a:r>
          </a:p>
          <a:p>
            <a:endParaRPr lang="en-US" altLang="en-US" sz="2800" b="1" dirty="0"/>
          </a:p>
        </p:txBody>
      </p:sp>
      <p:pic>
        <p:nvPicPr>
          <p:cNvPr id="12292" name="Picture 5" descr="C:\Users\Avneet\AppData\Local\Microsoft\Windows\Temporary Internet Files\Content.IE5\L1CQEF7Z\MCj043390300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75" y="4929188"/>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97B2160A-B78A-4199-9C81-D908F707DEA7}"/>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4642B9A2-39AF-429B-9AA7-8E9200D3B9BD}"/>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8F370B7C-710B-41FF-869C-C5B65736C5FC}"/>
              </a:ext>
            </a:extLst>
          </p:cNvPr>
          <p:cNvSpPr>
            <a:spLocks noGrp="1"/>
          </p:cNvSpPr>
          <p:nvPr>
            <p:ph type="sldNum" sz="quarter" idx="12"/>
          </p:nvPr>
        </p:nvSpPr>
        <p:spPr/>
        <p:txBody>
          <a:bodyPr/>
          <a:lstStyle/>
          <a:p>
            <a:fld id="{D73B18B3-006C-438B-85B5-D4E6A3FE44C0}" type="slidenum">
              <a:rPr lang="en-US" altLang="en-US" smtClean="0"/>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rme 1"/>
          <p:cNvSpPr>
            <a:spLocks noGrp="1"/>
          </p:cNvSpPr>
          <p:nvPr>
            <p:ph type="title"/>
          </p:nvPr>
        </p:nvSpPr>
        <p:spPr/>
        <p:txBody>
          <a:bodyPr/>
          <a:lstStyle/>
          <a:p>
            <a:pPr marL="0" indent="0" defTabSz="914400" eaLnBrk="1" hangingPunct="1"/>
            <a:r>
              <a:rPr lang="en-US" altLang="en-US"/>
              <a:t>Scope Management</a:t>
            </a:r>
            <a:endParaRPr lang="fr-CA" altLang="en-US"/>
          </a:p>
        </p:txBody>
      </p:sp>
      <p:sp>
        <p:nvSpPr>
          <p:cNvPr id="32771" name="Forme 2"/>
          <p:cNvSpPr>
            <a:spLocks noGrp="1"/>
          </p:cNvSpPr>
          <p:nvPr>
            <p:ph idx="1"/>
          </p:nvPr>
        </p:nvSpPr>
        <p:spPr/>
        <p:txBody>
          <a:bodyPr/>
          <a:lstStyle/>
          <a:p>
            <a:r>
              <a:rPr lang="en-US" altLang="en-US" sz="2400" dirty="0"/>
              <a:t>Project Scope Management is the process to ensure that the project is inclusive of all the work required, and only the work required, for successful completion.</a:t>
            </a:r>
          </a:p>
          <a:p>
            <a:pPr>
              <a:spcBef>
                <a:spcPct val="50000"/>
              </a:spcBef>
            </a:pPr>
            <a:r>
              <a:rPr lang="en-US" altLang="en-US" sz="2400" dirty="0"/>
              <a:t>Primarily it is the definition and control of what </a:t>
            </a:r>
            <a:r>
              <a:rPr lang="en-US" altLang="en-US" sz="2400" b="1" i="1" dirty="0"/>
              <a:t>IS</a:t>
            </a:r>
            <a:r>
              <a:rPr lang="en-US" altLang="en-US" sz="2400" dirty="0"/>
              <a:t> and </a:t>
            </a:r>
            <a:r>
              <a:rPr lang="en-US" altLang="en-US" sz="2400" b="1" i="1" dirty="0"/>
              <a:t>IS NOT</a:t>
            </a:r>
            <a:r>
              <a:rPr lang="en-US" altLang="en-US" sz="2400" b="1" dirty="0"/>
              <a:t> </a:t>
            </a:r>
            <a:r>
              <a:rPr lang="en-US" altLang="en-US" sz="2400" dirty="0"/>
              <a:t>included in the project.</a:t>
            </a:r>
          </a:p>
          <a:p>
            <a:pPr eaLnBrk="1" hangingPunct="1"/>
            <a:endParaRPr lang="fr-CA" altLang="en-US" dirty="0"/>
          </a:p>
        </p:txBody>
      </p:sp>
      <p:sp>
        <p:nvSpPr>
          <p:cNvPr id="2" name="Date Placeholder 1">
            <a:extLst>
              <a:ext uri="{FF2B5EF4-FFF2-40B4-BE49-F238E27FC236}">
                <a16:creationId xmlns:a16="http://schemas.microsoft.com/office/drawing/2014/main" id="{41010B44-8C40-4483-9B4F-7CE9759A8174}"/>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BE555D2F-7DDF-4E04-B756-219751DB8F00}"/>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99F795C6-C70E-45D5-8006-70DB9987A0AE}"/>
              </a:ext>
            </a:extLst>
          </p:cNvPr>
          <p:cNvSpPr>
            <a:spLocks noGrp="1"/>
          </p:cNvSpPr>
          <p:nvPr>
            <p:ph type="sldNum" sz="quarter" idx="12"/>
          </p:nvPr>
        </p:nvSpPr>
        <p:spPr/>
        <p:txBody>
          <a:bodyPr/>
          <a:lstStyle/>
          <a:p>
            <a:fld id="{D73B18B3-006C-438B-85B5-D4E6A3FE44C0}" type="slidenum">
              <a:rPr lang="en-US" altLang="en-US" smtClean="0"/>
              <a:pPr/>
              <a:t>18</a:t>
            </a:fld>
            <a:endParaRPr lang="en-US" altLang="en-US"/>
          </a:p>
        </p:txBody>
      </p:sp>
      <p:pic>
        <p:nvPicPr>
          <p:cNvPr id="7" name="Picture 2">
            <a:extLst>
              <a:ext uri="{FF2B5EF4-FFF2-40B4-BE49-F238E27FC236}">
                <a16:creationId xmlns:a16="http://schemas.microsoft.com/office/drawing/2014/main" id="{9AA26E4E-B415-41FE-835D-E97F5DDAC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312" y="3718745"/>
            <a:ext cx="1357312"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4D032B5D-EB9F-4F84-9E51-486890973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33056"/>
            <a:ext cx="299402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avneet.mathur\AppData\Local\Microsoft\Windows\Temporary Internet Files\Content.IE5\PCLLZBOP\MMj01855880000[1].gif">
            <a:extLst>
              <a:ext uri="{FF2B5EF4-FFF2-40B4-BE49-F238E27FC236}">
                <a16:creationId xmlns:a16="http://schemas.microsoft.com/office/drawing/2014/main" id="{D221778A-5B3F-46EA-8C7A-E634A654226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43471" y="4438253"/>
            <a:ext cx="11144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C:\Users\avneet.mathur\AppData\Local\Microsoft\Windows\Temporary Internet Files\Content.IE5\PCLLZBOP\MCj04325370000[1].png">
            <a:extLst>
              <a:ext uri="{FF2B5EF4-FFF2-40B4-BE49-F238E27FC236}">
                <a16:creationId xmlns:a16="http://schemas.microsoft.com/office/drawing/2014/main" id="{3F6C9C21-B11E-4338-B61D-199366CCF6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8367" y="4328715"/>
            <a:ext cx="785813"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rme 1"/>
          <p:cNvSpPr>
            <a:spLocks noGrp="1"/>
          </p:cNvSpPr>
          <p:nvPr>
            <p:ph type="title"/>
          </p:nvPr>
        </p:nvSpPr>
        <p:spPr>
          <a:xfrm>
            <a:off x="2063552" y="429558"/>
            <a:ext cx="8229600" cy="1143000"/>
          </a:xfrm>
        </p:spPr>
        <p:txBody>
          <a:bodyPr/>
          <a:lstStyle/>
          <a:p>
            <a:pPr marL="0" indent="0" defTabSz="914400" eaLnBrk="1" hangingPunct="1"/>
            <a:r>
              <a:rPr lang="en-US" altLang="en-US" dirty="0"/>
              <a:t>Schedule Management</a:t>
            </a:r>
            <a:endParaRPr lang="fr-CA" altLang="en-US" dirty="0"/>
          </a:p>
        </p:txBody>
      </p:sp>
      <p:sp>
        <p:nvSpPr>
          <p:cNvPr id="14339" name="Forme 2"/>
          <p:cNvSpPr>
            <a:spLocks noGrp="1"/>
          </p:cNvSpPr>
          <p:nvPr>
            <p:ph idx="1"/>
          </p:nvPr>
        </p:nvSpPr>
        <p:spPr>
          <a:xfrm>
            <a:off x="1055440" y="1572559"/>
            <a:ext cx="10657184" cy="4752042"/>
          </a:xfrm>
        </p:spPr>
        <p:txBody>
          <a:bodyPr/>
          <a:lstStyle/>
          <a:p>
            <a:pPr>
              <a:lnSpc>
                <a:spcPct val="90000"/>
              </a:lnSpc>
            </a:pPr>
            <a:r>
              <a:rPr lang="en-US" altLang="en-US" sz="2400" dirty="0"/>
              <a:t>Project Schedule: an output of a schedule model that presents linked activities with planned dates, durations, milestones, and resources. </a:t>
            </a:r>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marL="0" indent="0">
              <a:lnSpc>
                <a:spcPct val="90000"/>
              </a:lnSpc>
              <a:buNone/>
            </a:pPr>
            <a:endParaRPr lang="en-US" altLang="en-US" sz="2400" dirty="0"/>
          </a:p>
          <a:p>
            <a:pPr marL="0" indent="0">
              <a:lnSpc>
                <a:spcPct val="90000"/>
              </a:lnSpc>
              <a:buNone/>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r>
              <a:rPr lang="en-US" altLang="en-US" sz="2400" dirty="0"/>
              <a:t>Typically identified throughout the project and logged and tracked through resolution.</a:t>
            </a:r>
          </a:p>
        </p:txBody>
      </p:sp>
      <p:pic>
        <p:nvPicPr>
          <p:cNvPr id="2" name="Picture 1"/>
          <p:cNvPicPr>
            <a:picLocks noChangeAspect="1"/>
          </p:cNvPicPr>
          <p:nvPr/>
        </p:nvPicPr>
        <p:blipFill>
          <a:blip r:embed="rId3"/>
          <a:stretch>
            <a:fillRect/>
          </a:stretch>
        </p:blipFill>
        <p:spPr>
          <a:xfrm>
            <a:off x="4727848" y="2420888"/>
            <a:ext cx="4176464" cy="2980447"/>
          </a:xfrm>
          <a:prstGeom prst="rect">
            <a:avLst/>
          </a:prstGeom>
        </p:spPr>
      </p:pic>
      <p:sp>
        <p:nvSpPr>
          <p:cNvPr id="3" name="Date Placeholder 2">
            <a:extLst>
              <a:ext uri="{FF2B5EF4-FFF2-40B4-BE49-F238E27FC236}">
                <a16:creationId xmlns:a16="http://schemas.microsoft.com/office/drawing/2014/main" id="{93F63671-2814-4BDB-AE57-3B3CD330CB62}"/>
              </a:ext>
            </a:extLst>
          </p:cNvPr>
          <p:cNvSpPr>
            <a:spLocks noGrp="1"/>
          </p:cNvSpPr>
          <p:nvPr>
            <p:ph type="dt" sz="half" idx="10"/>
          </p:nvPr>
        </p:nvSpPr>
        <p:spPr/>
        <p:txBody>
          <a:bodyPr/>
          <a:lstStyle/>
          <a:p>
            <a:pPr>
              <a:defRPr/>
            </a:pPr>
            <a:r>
              <a:rPr lang="en-US"/>
              <a:t>CE 4200</a:t>
            </a:r>
            <a:endParaRPr lang="en-US" dirty="0"/>
          </a:p>
        </p:txBody>
      </p:sp>
      <p:sp>
        <p:nvSpPr>
          <p:cNvPr id="4" name="Footer Placeholder 3">
            <a:extLst>
              <a:ext uri="{FF2B5EF4-FFF2-40B4-BE49-F238E27FC236}">
                <a16:creationId xmlns:a16="http://schemas.microsoft.com/office/drawing/2014/main" id="{8906B516-6322-42BC-91C0-C11201F5C898}"/>
              </a:ext>
            </a:extLst>
          </p:cNvPr>
          <p:cNvSpPr>
            <a:spLocks noGrp="1"/>
          </p:cNvSpPr>
          <p:nvPr>
            <p:ph type="ftr" sz="quarter" idx="11"/>
          </p:nvPr>
        </p:nvSpPr>
        <p:spPr/>
        <p:txBody>
          <a:bodyPr/>
          <a:lstStyle/>
          <a:p>
            <a:pPr>
              <a:defRPr/>
            </a:pPr>
            <a:r>
              <a:rPr lang="en-US"/>
              <a:t>Project Management</a:t>
            </a:r>
          </a:p>
        </p:txBody>
      </p:sp>
      <p:sp>
        <p:nvSpPr>
          <p:cNvPr id="5" name="Slide Number Placeholder 4">
            <a:extLst>
              <a:ext uri="{FF2B5EF4-FFF2-40B4-BE49-F238E27FC236}">
                <a16:creationId xmlns:a16="http://schemas.microsoft.com/office/drawing/2014/main" id="{8066026B-322D-40F0-9A99-925891399AAB}"/>
              </a:ext>
            </a:extLst>
          </p:cNvPr>
          <p:cNvSpPr>
            <a:spLocks noGrp="1"/>
          </p:cNvSpPr>
          <p:nvPr>
            <p:ph type="sldNum" sz="quarter" idx="12"/>
          </p:nvPr>
        </p:nvSpPr>
        <p:spPr/>
        <p:txBody>
          <a:bodyPr/>
          <a:lstStyle/>
          <a:p>
            <a:fld id="{D73B18B3-006C-438B-85B5-D4E6A3FE44C0}" type="slidenum">
              <a:rPr lang="en-US" altLang="en-US" smtClean="0"/>
              <a:pPr/>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rot="16200000">
            <a:off x="-1155261" y="3357224"/>
            <a:ext cx="4942446" cy="954107"/>
          </a:xfrm>
          <a:prstGeom prst="rect">
            <a:avLst/>
          </a:prstGeom>
          <a:noFill/>
        </p:spPr>
        <p:txBody>
          <a:bodyPr wrap="square" rtlCol="0">
            <a:spAutoFit/>
          </a:bodyPr>
          <a:lstStyle/>
          <a:p>
            <a:r>
              <a:rPr lang="en-US" sz="2800" b="1" dirty="0"/>
              <a:t>ASCE BOK3… </a:t>
            </a:r>
          </a:p>
          <a:p>
            <a:r>
              <a:rPr lang="en-US" sz="2800" b="1" dirty="0"/>
              <a:t>“PROJECT MANAGEMENT”</a:t>
            </a:r>
          </a:p>
        </p:txBody>
      </p:sp>
      <p:pic>
        <p:nvPicPr>
          <p:cNvPr id="6" name="Picture 5">
            <a:extLst>
              <a:ext uri="{FF2B5EF4-FFF2-40B4-BE49-F238E27FC236}">
                <a16:creationId xmlns:a16="http://schemas.microsoft.com/office/drawing/2014/main" id="{7543A530-C7A3-4177-BE35-52A3FFAE5FDC}"/>
              </a:ext>
            </a:extLst>
          </p:cNvPr>
          <p:cNvPicPr>
            <a:picLocks noChangeAspect="1"/>
          </p:cNvPicPr>
          <p:nvPr/>
        </p:nvPicPr>
        <p:blipFill>
          <a:blip r:embed="rId2"/>
          <a:stretch>
            <a:fillRect/>
          </a:stretch>
        </p:blipFill>
        <p:spPr>
          <a:xfrm>
            <a:off x="1919536" y="382893"/>
            <a:ext cx="7188220" cy="6092214"/>
          </a:xfrm>
          <a:prstGeom prst="rect">
            <a:avLst/>
          </a:prstGeom>
        </p:spPr>
      </p:pic>
      <p:pic>
        <p:nvPicPr>
          <p:cNvPr id="7" name="Picture 6">
            <a:extLst>
              <a:ext uri="{FF2B5EF4-FFF2-40B4-BE49-F238E27FC236}">
                <a16:creationId xmlns:a16="http://schemas.microsoft.com/office/drawing/2014/main" id="{1AAC7325-6A87-4A3F-A99E-591941A4804E}"/>
              </a:ext>
            </a:extLst>
          </p:cNvPr>
          <p:cNvPicPr>
            <a:picLocks noChangeAspect="1"/>
          </p:cNvPicPr>
          <p:nvPr/>
        </p:nvPicPr>
        <p:blipFill>
          <a:blip r:embed="rId3"/>
          <a:stretch>
            <a:fillRect/>
          </a:stretch>
        </p:blipFill>
        <p:spPr>
          <a:xfrm>
            <a:off x="9656371" y="382893"/>
            <a:ext cx="1926029" cy="2743200"/>
          </a:xfrm>
          <a:prstGeom prst="rect">
            <a:avLst/>
          </a:prstGeom>
          <a:ln>
            <a:solidFill>
              <a:schemeClr val="tx1"/>
            </a:solidFill>
          </a:ln>
        </p:spPr>
      </p:pic>
      <p:sp>
        <p:nvSpPr>
          <p:cNvPr id="8" name="Date Placeholder 7">
            <a:extLst>
              <a:ext uri="{FF2B5EF4-FFF2-40B4-BE49-F238E27FC236}">
                <a16:creationId xmlns:a16="http://schemas.microsoft.com/office/drawing/2014/main" id="{2DDE110F-7164-4467-A932-B6EEE49A7C47}"/>
              </a:ext>
            </a:extLst>
          </p:cNvPr>
          <p:cNvSpPr>
            <a:spLocks noGrp="1"/>
          </p:cNvSpPr>
          <p:nvPr>
            <p:ph type="dt" sz="half" idx="10"/>
          </p:nvPr>
        </p:nvSpPr>
        <p:spPr/>
        <p:txBody>
          <a:bodyPr/>
          <a:lstStyle/>
          <a:p>
            <a:pPr>
              <a:defRPr/>
            </a:pPr>
            <a:r>
              <a:rPr lang="en-US"/>
              <a:t>CE 4200</a:t>
            </a:r>
            <a:endParaRPr lang="en-US" dirty="0"/>
          </a:p>
        </p:txBody>
      </p:sp>
      <p:sp>
        <p:nvSpPr>
          <p:cNvPr id="9" name="Footer Placeholder 8">
            <a:extLst>
              <a:ext uri="{FF2B5EF4-FFF2-40B4-BE49-F238E27FC236}">
                <a16:creationId xmlns:a16="http://schemas.microsoft.com/office/drawing/2014/main" id="{80909956-13C2-447D-8370-354ED6AE4445}"/>
              </a:ext>
            </a:extLst>
          </p:cNvPr>
          <p:cNvSpPr>
            <a:spLocks noGrp="1"/>
          </p:cNvSpPr>
          <p:nvPr>
            <p:ph type="ftr" sz="quarter" idx="11"/>
          </p:nvPr>
        </p:nvSpPr>
        <p:spPr/>
        <p:txBody>
          <a:bodyPr/>
          <a:lstStyle/>
          <a:p>
            <a:pPr>
              <a:defRPr/>
            </a:pPr>
            <a:r>
              <a:rPr lang="en-US"/>
              <a:t>Project Management</a:t>
            </a:r>
          </a:p>
        </p:txBody>
      </p:sp>
      <p:sp>
        <p:nvSpPr>
          <p:cNvPr id="10" name="Slide Number Placeholder 9">
            <a:extLst>
              <a:ext uri="{FF2B5EF4-FFF2-40B4-BE49-F238E27FC236}">
                <a16:creationId xmlns:a16="http://schemas.microsoft.com/office/drawing/2014/main" id="{7EAFD417-0772-4AA1-BE18-E3EB56FA0F69}"/>
              </a:ext>
            </a:extLst>
          </p:cNvPr>
          <p:cNvSpPr>
            <a:spLocks noGrp="1"/>
          </p:cNvSpPr>
          <p:nvPr>
            <p:ph type="sldNum" sz="quarter" idx="12"/>
          </p:nvPr>
        </p:nvSpPr>
        <p:spPr/>
        <p:txBody>
          <a:bodyPr/>
          <a:lstStyle/>
          <a:p>
            <a:fld id="{A7D8CB15-DA5E-4ABB-AB8E-4F97E7CC0DA0}" type="slidenum">
              <a:rPr lang="en-US" altLang="en-US" smtClean="0"/>
              <a:pPr/>
              <a:t>2</a:t>
            </a:fld>
            <a:endParaRPr lang="en-US" altLang="en-US"/>
          </a:p>
        </p:txBody>
      </p:sp>
    </p:spTree>
    <p:extLst>
      <p:ext uri="{BB962C8B-B14F-4D97-AF65-F5344CB8AC3E}">
        <p14:creationId xmlns:p14="http://schemas.microsoft.com/office/powerpoint/2010/main" val="2875419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781800" cy="1554162"/>
          </a:xfrm>
        </p:spPr>
        <p:txBody>
          <a:bodyPr>
            <a:noAutofit/>
          </a:bodyPr>
          <a:lstStyle/>
          <a:p>
            <a:pPr algn="l"/>
            <a:r>
              <a:rPr lang="en-US" sz="4400" u="sng" dirty="0"/>
              <a:t>Exercise 15.1</a:t>
            </a:r>
            <a:br>
              <a:rPr lang="en-US" sz="4400" dirty="0"/>
            </a:br>
            <a:r>
              <a:rPr lang="en-US" sz="2400" dirty="0"/>
              <a:t>Explore the underpinnings of project scheduling</a:t>
            </a:r>
          </a:p>
        </p:txBody>
      </p:sp>
      <p:sp>
        <p:nvSpPr>
          <p:cNvPr id="3" name="Content Placeholder 2"/>
          <p:cNvSpPr>
            <a:spLocks noGrp="1"/>
          </p:cNvSpPr>
          <p:nvPr>
            <p:ph idx="1"/>
          </p:nvPr>
        </p:nvSpPr>
        <p:spPr>
          <a:xfrm>
            <a:off x="2032000" y="1988840"/>
            <a:ext cx="9074968" cy="3733800"/>
          </a:xfrm>
        </p:spPr>
        <p:txBody>
          <a:bodyPr>
            <a:noAutofit/>
          </a:bodyPr>
          <a:lstStyle/>
          <a:p>
            <a:pPr marL="0" indent="0">
              <a:buNone/>
            </a:pPr>
            <a:r>
              <a:rPr lang="en-US" sz="2000" b="1" u="sng" dirty="0">
                <a:latin typeface="Arial Black" panose="020B0A04020102020204" pitchFamily="34" charset="0"/>
              </a:rPr>
              <a:t>THINK</a:t>
            </a:r>
          </a:p>
          <a:p>
            <a:pPr marL="514350" indent="-514350">
              <a:buFont typeface="+mj-lt"/>
              <a:buAutoNum type="arabicPeriod"/>
            </a:pPr>
            <a:r>
              <a:rPr lang="en-US" sz="2800" dirty="0"/>
              <a:t>Identify a specific </a:t>
            </a:r>
            <a:r>
              <a:rPr lang="en-US" sz="2800" u="sng" dirty="0"/>
              <a:t>project</a:t>
            </a:r>
            <a:r>
              <a:rPr lang="en-US" sz="2800" dirty="0"/>
              <a:t> you are personally familiar with (say, either at work or here at University – associated with your education)</a:t>
            </a:r>
          </a:p>
          <a:p>
            <a:pPr marL="514350" indent="-514350">
              <a:buFont typeface="+mj-lt"/>
              <a:buAutoNum type="arabicPeriod"/>
            </a:pPr>
            <a:r>
              <a:rPr lang="en-US" sz="2800" dirty="0"/>
              <a:t>What is the project schedule?  How is the project schedule communicated?</a:t>
            </a:r>
          </a:p>
          <a:p>
            <a:pPr marL="514350" indent="-514350">
              <a:buFont typeface="+mj-lt"/>
              <a:buAutoNum type="arabicPeriod"/>
            </a:pPr>
            <a:r>
              <a:rPr lang="en-US" sz="2800" b="1" dirty="0"/>
              <a:t>Why do you think “owners” or “supervisors” set project schedules the way they do?</a:t>
            </a:r>
          </a:p>
        </p:txBody>
      </p:sp>
      <p:pic>
        <p:nvPicPr>
          <p:cNvPr id="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382000" y="533400"/>
            <a:ext cx="1556470" cy="137160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70C91B69-A98A-45E5-8E7E-FDAAC5E214F9}"/>
              </a:ext>
            </a:extLst>
          </p:cNvPr>
          <p:cNvSpPr>
            <a:spLocks noGrp="1"/>
          </p:cNvSpPr>
          <p:nvPr>
            <p:ph type="dt" sz="half" idx="10"/>
          </p:nvPr>
        </p:nvSpPr>
        <p:spPr/>
        <p:txBody>
          <a:bodyPr/>
          <a:lstStyle/>
          <a:p>
            <a:pPr>
              <a:defRPr/>
            </a:pPr>
            <a:r>
              <a:rPr lang="en-US"/>
              <a:t>CE 4200</a:t>
            </a:r>
            <a:endParaRPr lang="en-US" dirty="0"/>
          </a:p>
        </p:txBody>
      </p:sp>
      <p:sp>
        <p:nvSpPr>
          <p:cNvPr id="5" name="Footer Placeholder 4">
            <a:extLst>
              <a:ext uri="{FF2B5EF4-FFF2-40B4-BE49-F238E27FC236}">
                <a16:creationId xmlns:a16="http://schemas.microsoft.com/office/drawing/2014/main" id="{E3CC2B4D-DB4D-4820-8FA1-A4925872326F}"/>
              </a:ext>
            </a:extLst>
          </p:cNvPr>
          <p:cNvSpPr>
            <a:spLocks noGrp="1"/>
          </p:cNvSpPr>
          <p:nvPr>
            <p:ph type="ftr" sz="quarter" idx="11"/>
          </p:nvPr>
        </p:nvSpPr>
        <p:spPr/>
        <p:txBody>
          <a:bodyPr/>
          <a:lstStyle/>
          <a:p>
            <a:pPr>
              <a:defRPr/>
            </a:pPr>
            <a:r>
              <a:rPr lang="en-US"/>
              <a:t>Project Management</a:t>
            </a:r>
          </a:p>
        </p:txBody>
      </p:sp>
      <p:sp>
        <p:nvSpPr>
          <p:cNvPr id="6" name="Slide Number Placeholder 5">
            <a:extLst>
              <a:ext uri="{FF2B5EF4-FFF2-40B4-BE49-F238E27FC236}">
                <a16:creationId xmlns:a16="http://schemas.microsoft.com/office/drawing/2014/main" id="{DC6C7F37-CBB2-4848-B258-496278E0BC60}"/>
              </a:ext>
            </a:extLst>
          </p:cNvPr>
          <p:cNvSpPr>
            <a:spLocks noGrp="1"/>
          </p:cNvSpPr>
          <p:nvPr>
            <p:ph type="sldNum" sz="quarter" idx="12"/>
          </p:nvPr>
        </p:nvSpPr>
        <p:spPr/>
        <p:txBody>
          <a:bodyPr/>
          <a:lstStyle/>
          <a:p>
            <a:fld id="{D73B18B3-006C-438B-85B5-D4E6A3FE44C0}" type="slidenum">
              <a:rPr lang="en-US" altLang="en-US" smtClean="0"/>
              <a:pPr/>
              <a:t>20</a:t>
            </a:fld>
            <a:endParaRPr lang="en-US" altLang="en-US"/>
          </a:p>
        </p:txBody>
      </p:sp>
    </p:spTree>
    <p:extLst>
      <p:ext uri="{BB962C8B-B14F-4D97-AF65-F5344CB8AC3E}">
        <p14:creationId xmlns:p14="http://schemas.microsoft.com/office/powerpoint/2010/main" val="2566981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781800" cy="1554162"/>
          </a:xfrm>
        </p:spPr>
        <p:txBody>
          <a:bodyPr>
            <a:noAutofit/>
          </a:bodyPr>
          <a:lstStyle/>
          <a:p>
            <a:pPr algn="l"/>
            <a:r>
              <a:rPr lang="en-US" sz="4400" u="sng" dirty="0"/>
              <a:t>Exercise 15.1, cont’d.</a:t>
            </a:r>
            <a:br>
              <a:rPr lang="en-US" sz="4400" dirty="0"/>
            </a:br>
            <a:r>
              <a:rPr lang="en-US" sz="2400" dirty="0"/>
              <a:t>Explore the underpinnings of project scheduling</a:t>
            </a:r>
          </a:p>
        </p:txBody>
      </p:sp>
      <p:sp>
        <p:nvSpPr>
          <p:cNvPr id="3" name="Content Placeholder 2"/>
          <p:cNvSpPr>
            <a:spLocks noGrp="1"/>
          </p:cNvSpPr>
          <p:nvPr>
            <p:ph idx="1"/>
          </p:nvPr>
        </p:nvSpPr>
        <p:spPr>
          <a:xfrm>
            <a:off x="2133600" y="1820091"/>
            <a:ext cx="8153400" cy="3733800"/>
          </a:xfrm>
        </p:spPr>
        <p:txBody>
          <a:bodyPr>
            <a:noAutofit/>
          </a:bodyPr>
          <a:lstStyle/>
          <a:p>
            <a:pPr marL="0" indent="0">
              <a:buNone/>
            </a:pPr>
            <a:endParaRPr lang="en-US" sz="2000" b="1" u="sng" dirty="0">
              <a:latin typeface="Arial Black" panose="020B0A04020102020204" pitchFamily="34" charset="0"/>
            </a:endParaRPr>
          </a:p>
          <a:p>
            <a:pPr marL="0" indent="0">
              <a:buNone/>
            </a:pPr>
            <a:r>
              <a:rPr lang="en-US" sz="2000" b="1" u="sng" dirty="0">
                <a:latin typeface="Arial Black" panose="020B0A04020102020204" pitchFamily="34" charset="0"/>
              </a:rPr>
              <a:t>PAIR, SHARE…</a:t>
            </a:r>
          </a:p>
          <a:p>
            <a:pPr marL="514350" indent="-514350">
              <a:buFont typeface="+mj-lt"/>
              <a:buAutoNum type="arabicPeriod" startAt="4"/>
            </a:pPr>
            <a:r>
              <a:rPr lang="en-US" sz="2800" dirty="0"/>
              <a:t>Meet the people around you (3 to 4 persons) and discuss your ideas about project schedules </a:t>
            </a:r>
          </a:p>
          <a:p>
            <a:pPr marL="514350" indent="-514350">
              <a:buFont typeface="+mj-lt"/>
              <a:buAutoNum type="arabicPeriod" startAt="4"/>
            </a:pPr>
            <a:r>
              <a:rPr lang="en-US" sz="2800" dirty="0"/>
              <a:t>Consider the possible inputs that influence setting schedules for engineering work. Come up with a list</a:t>
            </a:r>
          </a:p>
          <a:p>
            <a:pPr marL="514350" indent="-514350">
              <a:buFont typeface="+mj-lt"/>
              <a:buAutoNum type="arabicPeriod" startAt="4"/>
            </a:pPr>
            <a:endParaRPr lang="en-US" sz="400" dirty="0"/>
          </a:p>
          <a:p>
            <a:pPr>
              <a:buNone/>
            </a:pPr>
            <a:r>
              <a:rPr lang="en-US" sz="2800" i="1" dirty="0"/>
              <a:t>   </a:t>
            </a:r>
            <a:r>
              <a:rPr lang="en-US" sz="2400" b="1" i="1" dirty="0"/>
              <a:t>Be prepared to share your answers (5 minutes).</a:t>
            </a:r>
            <a:endParaRPr lang="en-US" sz="2800" b="1" i="1" dirty="0"/>
          </a:p>
        </p:txBody>
      </p:sp>
      <p:pic>
        <p:nvPicPr>
          <p:cNvPr id="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382000" y="533400"/>
            <a:ext cx="1556470" cy="1371600"/>
          </a:xfrm>
          <a:prstGeom prst="rect">
            <a:avLst/>
          </a:prstGeom>
          <a:noFill/>
          <a:ln w="9525">
            <a:noFill/>
            <a:miter lim="800000"/>
            <a:headEnd/>
            <a:tailEnd/>
          </a:ln>
        </p:spPr>
      </p:pic>
      <p:sp>
        <p:nvSpPr>
          <p:cNvPr id="4" name="Date Placeholder 3">
            <a:extLst>
              <a:ext uri="{FF2B5EF4-FFF2-40B4-BE49-F238E27FC236}">
                <a16:creationId xmlns:a16="http://schemas.microsoft.com/office/drawing/2014/main" id="{6DF2AEE1-0827-4488-B58B-424DAC18457E}"/>
              </a:ext>
            </a:extLst>
          </p:cNvPr>
          <p:cNvSpPr>
            <a:spLocks noGrp="1"/>
          </p:cNvSpPr>
          <p:nvPr>
            <p:ph type="dt" sz="half" idx="10"/>
          </p:nvPr>
        </p:nvSpPr>
        <p:spPr/>
        <p:txBody>
          <a:bodyPr/>
          <a:lstStyle/>
          <a:p>
            <a:pPr>
              <a:defRPr/>
            </a:pPr>
            <a:r>
              <a:rPr lang="en-US"/>
              <a:t>CE 4200</a:t>
            </a:r>
            <a:endParaRPr lang="en-US" dirty="0"/>
          </a:p>
        </p:txBody>
      </p:sp>
      <p:sp>
        <p:nvSpPr>
          <p:cNvPr id="5" name="Footer Placeholder 4">
            <a:extLst>
              <a:ext uri="{FF2B5EF4-FFF2-40B4-BE49-F238E27FC236}">
                <a16:creationId xmlns:a16="http://schemas.microsoft.com/office/drawing/2014/main" id="{CEE35397-4953-417C-A5DC-4A6B76451EC4}"/>
              </a:ext>
            </a:extLst>
          </p:cNvPr>
          <p:cNvSpPr>
            <a:spLocks noGrp="1"/>
          </p:cNvSpPr>
          <p:nvPr>
            <p:ph type="ftr" sz="quarter" idx="11"/>
          </p:nvPr>
        </p:nvSpPr>
        <p:spPr/>
        <p:txBody>
          <a:bodyPr/>
          <a:lstStyle/>
          <a:p>
            <a:pPr>
              <a:defRPr/>
            </a:pPr>
            <a:r>
              <a:rPr lang="en-US"/>
              <a:t>Project Management</a:t>
            </a:r>
          </a:p>
        </p:txBody>
      </p:sp>
      <p:sp>
        <p:nvSpPr>
          <p:cNvPr id="6" name="Slide Number Placeholder 5">
            <a:extLst>
              <a:ext uri="{FF2B5EF4-FFF2-40B4-BE49-F238E27FC236}">
                <a16:creationId xmlns:a16="http://schemas.microsoft.com/office/drawing/2014/main" id="{0652DDED-4012-463E-8372-1E44A2629E45}"/>
              </a:ext>
            </a:extLst>
          </p:cNvPr>
          <p:cNvSpPr>
            <a:spLocks noGrp="1"/>
          </p:cNvSpPr>
          <p:nvPr>
            <p:ph type="sldNum" sz="quarter" idx="12"/>
          </p:nvPr>
        </p:nvSpPr>
        <p:spPr/>
        <p:txBody>
          <a:bodyPr/>
          <a:lstStyle/>
          <a:p>
            <a:fld id="{D73B18B3-006C-438B-85B5-D4E6A3FE44C0}" type="slidenum">
              <a:rPr lang="en-US" altLang="en-US" smtClean="0"/>
              <a:pPr/>
              <a:t>21</a:t>
            </a:fld>
            <a:endParaRPr lang="en-US" altLang="en-US"/>
          </a:p>
        </p:txBody>
      </p:sp>
    </p:spTree>
    <p:extLst>
      <p:ext uri="{BB962C8B-B14F-4D97-AF65-F5344CB8AC3E}">
        <p14:creationId xmlns:p14="http://schemas.microsoft.com/office/powerpoint/2010/main" val="3450815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rme 1"/>
          <p:cNvSpPr>
            <a:spLocks noGrp="1"/>
          </p:cNvSpPr>
          <p:nvPr>
            <p:ph type="title"/>
          </p:nvPr>
        </p:nvSpPr>
        <p:spPr/>
        <p:txBody>
          <a:bodyPr/>
          <a:lstStyle/>
          <a:p>
            <a:pPr marL="0" indent="0" defTabSz="914400" eaLnBrk="1" hangingPunct="1"/>
            <a:r>
              <a:rPr lang="en-US" altLang="en-US"/>
              <a:t>Issue Management</a:t>
            </a:r>
            <a:endParaRPr lang="fr-CA" altLang="en-US"/>
          </a:p>
        </p:txBody>
      </p:sp>
      <p:sp>
        <p:nvSpPr>
          <p:cNvPr id="33795" name="Forme 2"/>
          <p:cNvSpPr>
            <a:spLocks noGrp="1"/>
          </p:cNvSpPr>
          <p:nvPr>
            <p:ph idx="1"/>
          </p:nvPr>
        </p:nvSpPr>
        <p:spPr/>
        <p:txBody>
          <a:bodyPr/>
          <a:lstStyle/>
          <a:p>
            <a:pPr>
              <a:lnSpc>
                <a:spcPct val="90000"/>
              </a:lnSpc>
            </a:pPr>
            <a:r>
              <a:rPr lang="en-US" altLang="en-US" sz="2400"/>
              <a:t>Issues are restraints to accomplishing the deliverables of the project.  </a:t>
            </a:r>
          </a:p>
          <a:p>
            <a:pPr>
              <a:lnSpc>
                <a:spcPct val="90000"/>
              </a:lnSpc>
            </a:pPr>
            <a:r>
              <a:rPr lang="en-US" altLang="en-US" sz="2400"/>
              <a:t>Issues are typically identified throughout the project and logged and tracked through resolution.</a:t>
            </a:r>
          </a:p>
          <a:p>
            <a:pPr>
              <a:lnSpc>
                <a:spcPct val="90000"/>
              </a:lnSpc>
              <a:spcBef>
                <a:spcPct val="50000"/>
              </a:spcBef>
            </a:pPr>
            <a:r>
              <a:rPr lang="en-US" altLang="en-US" sz="2400"/>
              <a:t>In this section of the plan the following processes are depicted:</a:t>
            </a:r>
          </a:p>
          <a:p>
            <a:pPr lvl="1">
              <a:lnSpc>
                <a:spcPct val="90000"/>
              </a:lnSpc>
            </a:pPr>
            <a:r>
              <a:rPr lang="en-US" altLang="en-US" sz="2000"/>
              <a:t>Where issues will be maintained and tracked</a:t>
            </a:r>
          </a:p>
          <a:p>
            <a:pPr lvl="1">
              <a:lnSpc>
                <a:spcPct val="90000"/>
              </a:lnSpc>
            </a:pPr>
            <a:r>
              <a:rPr lang="en-US" altLang="en-US" sz="2000"/>
              <a:t>The process for updating issues regularly</a:t>
            </a:r>
          </a:p>
          <a:p>
            <a:pPr lvl="1">
              <a:lnSpc>
                <a:spcPct val="90000"/>
              </a:lnSpc>
            </a:pPr>
            <a:r>
              <a:rPr lang="en-US" altLang="en-US" sz="2000"/>
              <a:t>The escalation process</a:t>
            </a:r>
          </a:p>
          <a:p>
            <a:pPr lvl="1">
              <a:lnSpc>
                <a:spcPct val="90000"/>
              </a:lnSpc>
            </a:pPr>
            <a:r>
              <a:rPr lang="en-US" altLang="en-US" sz="2000"/>
              <a:t>The vehicle by which team members can access documented issues</a:t>
            </a:r>
          </a:p>
        </p:txBody>
      </p:sp>
      <p:sp>
        <p:nvSpPr>
          <p:cNvPr id="2" name="Date Placeholder 1">
            <a:extLst>
              <a:ext uri="{FF2B5EF4-FFF2-40B4-BE49-F238E27FC236}">
                <a16:creationId xmlns:a16="http://schemas.microsoft.com/office/drawing/2014/main" id="{E7CBCCE0-A93A-4C50-8584-4A962A6ADBE9}"/>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9B7CB5BE-7980-4419-9E59-88F250539BBB}"/>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13648022-76A4-4190-A21B-DCCDC36FEB57}"/>
              </a:ext>
            </a:extLst>
          </p:cNvPr>
          <p:cNvSpPr>
            <a:spLocks noGrp="1"/>
          </p:cNvSpPr>
          <p:nvPr>
            <p:ph type="sldNum" sz="quarter" idx="12"/>
          </p:nvPr>
        </p:nvSpPr>
        <p:spPr/>
        <p:txBody>
          <a:bodyPr/>
          <a:lstStyle/>
          <a:p>
            <a:fld id="{D73B18B3-006C-438B-85B5-D4E6A3FE44C0}"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rme 1"/>
          <p:cNvSpPr>
            <a:spLocks noGrp="1"/>
          </p:cNvSpPr>
          <p:nvPr>
            <p:ph type="title"/>
          </p:nvPr>
        </p:nvSpPr>
        <p:spPr/>
        <p:txBody>
          <a:bodyPr/>
          <a:lstStyle/>
          <a:p>
            <a:pPr marL="0" indent="0" defTabSz="914400" eaLnBrk="1" hangingPunct="1"/>
            <a:r>
              <a:rPr lang="en-US" altLang="en-US"/>
              <a:t>Cost Management</a:t>
            </a:r>
            <a:endParaRPr lang="fr-CA" altLang="en-US"/>
          </a:p>
        </p:txBody>
      </p:sp>
      <p:sp>
        <p:nvSpPr>
          <p:cNvPr id="34819" name="Forme 2"/>
          <p:cNvSpPr>
            <a:spLocks noGrp="1"/>
          </p:cNvSpPr>
          <p:nvPr>
            <p:ph idx="1"/>
          </p:nvPr>
        </p:nvSpPr>
        <p:spPr>
          <a:xfrm>
            <a:off x="609600" y="1935164"/>
            <a:ext cx="6134472" cy="4389437"/>
          </a:xfrm>
        </p:spPr>
        <p:txBody>
          <a:bodyPr/>
          <a:lstStyle/>
          <a:p>
            <a:pPr>
              <a:lnSpc>
                <a:spcPct val="90000"/>
              </a:lnSpc>
            </a:pPr>
            <a:r>
              <a:rPr lang="en-US" altLang="en-US" dirty="0"/>
              <a:t>This process is required to ensure the project is completed within the approved budget and includes:</a:t>
            </a:r>
          </a:p>
          <a:p>
            <a:pPr lvl="1">
              <a:lnSpc>
                <a:spcPct val="90000"/>
              </a:lnSpc>
            </a:pPr>
            <a:r>
              <a:rPr lang="en-US" altLang="en-US" b="1" i="1" dirty="0"/>
              <a:t>Resource Planning </a:t>
            </a:r>
            <a:r>
              <a:rPr lang="en-US" altLang="en-US" dirty="0"/>
              <a:t>- The physical resources required (people, equipment, materials) and what quantities are necessary for the project</a:t>
            </a:r>
          </a:p>
          <a:p>
            <a:pPr lvl="1">
              <a:lnSpc>
                <a:spcPct val="90000"/>
              </a:lnSpc>
              <a:spcBef>
                <a:spcPct val="50000"/>
              </a:spcBef>
            </a:pPr>
            <a:r>
              <a:rPr lang="en-US" altLang="en-US" b="1" i="1" dirty="0"/>
              <a:t>Budget </a:t>
            </a:r>
          </a:p>
          <a:p>
            <a:pPr lvl="2">
              <a:lnSpc>
                <a:spcPct val="90000"/>
              </a:lnSpc>
              <a:spcBef>
                <a:spcPct val="50000"/>
              </a:spcBef>
            </a:pPr>
            <a:r>
              <a:rPr lang="en-US" altLang="en-US" dirty="0"/>
              <a:t>Budget estimates</a:t>
            </a:r>
          </a:p>
          <a:p>
            <a:pPr lvl="2">
              <a:lnSpc>
                <a:spcPct val="90000"/>
              </a:lnSpc>
            </a:pPr>
            <a:r>
              <a:rPr lang="en-US" altLang="en-US" dirty="0"/>
              <a:t>Baseline estimates</a:t>
            </a:r>
          </a:p>
          <a:p>
            <a:pPr lvl="2">
              <a:lnSpc>
                <a:spcPct val="90000"/>
              </a:lnSpc>
            </a:pPr>
            <a:r>
              <a:rPr lang="en-US" altLang="en-US" dirty="0"/>
              <a:t>Project Actuals</a:t>
            </a:r>
          </a:p>
          <a:p>
            <a:pPr eaLnBrk="1" hangingPunct="1">
              <a:buFont typeface="Wingdings 2" panose="05020102010507070707" pitchFamily="18" charset="2"/>
              <a:buNone/>
            </a:pPr>
            <a:endParaRPr lang="fr-CA" altLang="en-US" dirty="0"/>
          </a:p>
        </p:txBody>
      </p:sp>
      <p:sp>
        <p:nvSpPr>
          <p:cNvPr id="2" name="Date Placeholder 1">
            <a:extLst>
              <a:ext uri="{FF2B5EF4-FFF2-40B4-BE49-F238E27FC236}">
                <a16:creationId xmlns:a16="http://schemas.microsoft.com/office/drawing/2014/main" id="{212170E9-5D34-44C3-B313-9FD79532E23C}"/>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2232045B-3558-4201-B2A3-29ED3734AC57}"/>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F030106D-640F-40D0-A4C6-1D060C211D18}"/>
              </a:ext>
            </a:extLst>
          </p:cNvPr>
          <p:cNvSpPr>
            <a:spLocks noGrp="1"/>
          </p:cNvSpPr>
          <p:nvPr>
            <p:ph type="sldNum" sz="quarter" idx="12"/>
          </p:nvPr>
        </p:nvSpPr>
        <p:spPr/>
        <p:txBody>
          <a:bodyPr/>
          <a:lstStyle/>
          <a:p>
            <a:fld id="{D73B18B3-006C-438B-85B5-D4E6A3FE44C0}" type="slidenum">
              <a:rPr lang="en-US" altLang="en-US" smtClean="0"/>
              <a:pPr/>
              <a:t>23</a:t>
            </a:fld>
            <a:endParaRPr lang="en-US" altLang="en-US"/>
          </a:p>
        </p:txBody>
      </p:sp>
      <p:pic>
        <p:nvPicPr>
          <p:cNvPr id="7" name="Picture 6">
            <a:extLst>
              <a:ext uri="{FF2B5EF4-FFF2-40B4-BE49-F238E27FC236}">
                <a16:creationId xmlns:a16="http://schemas.microsoft.com/office/drawing/2014/main" id="{127D0735-476F-4EB2-8551-C61BE5160DDE}"/>
              </a:ext>
            </a:extLst>
          </p:cNvPr>
          <p:cNvPicPr>
            <a:picLocks noChangeAspect="1"/>
          </p:cNvPicPr>
          <p:nvPr/>
        </p:nvPicPr>
        <p:blipFill>
          <a:blip r:embed="rId3"/>
          <a:stretch>
            <a:fillRect/>
          </a:stretch>
        </p:blipFill>
        <p:spPr>
          <a:xfrm>
            <a:off x="6960096" y="2132856"/>
            <a:ext cx="4938096" cy="29919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rme 1"/>
          <p:cNvSpPr>
            <a:spLocks noGrp="1"/>
          </p:cNvSpPr>
          <p:nvPr>
            <p:ph type="title"/>
          </p:nvPr>
        </p:nvSpPr>
        <p:spPr/>
        <p:txBody>
          <a:bodyPr/>
          <a:lstStyle/>
          <a:p>
            <a:pPr marL="0" indent="0" defTabSz="914400" eaLnBrk="1" hangingPunct="1"/>
            <a:r>
              <a:rPr lang="en-US" altLang="en-US"/>
              <a:t>Quality Management</a:t>
            </a:r>
            <a:endParaRPr lang="fr-CA" altLang="en-US"/>
          </a:p>
        </p:txBody>
      </p:sp>
      <p:sp>
        <p:nvSpPr>
          <p:cNvPr id="16387" name="Forme 2"/>
          <p:cNvSpPr>
            <a:spLocks noGrp="1"/>
          </p:cNvSpPr>
          <p:nvPr>
            <p:ph idx="1"/>
          </p:nvPr>
        </p:nvSpPr>
        <p:spPr/>
        <p:txBody>
          <a:bodyPr/>
          <a:lstStyle/>
          <a:p>
            <a:r>
              <a:rPr lang="en-US" altLang="en-US" dirty="0"/>
              <a:t>Quality Management is the process that insure the project will meet the needs</a:t>
            </a:r>
            <a:endParaRPr lang="fr-CA" altLang="en-US" dirty="0"/>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3" y="3214689"/>
            <a:ext cx="1643062" cy="287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5"/>
          <p:cNvSpPr txBox="1">
            <a:spLocks noChangeArrowheads="1"/>
          </p:cNvSpPr>
          <p:nvPr/>
        </p:nvSpPr>
        <p:spPr bwMode="auto">
          <a:xfrm>
            <a:off x="4732339" y="3335339"/>
            <a:ext cx="5612134"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“the degree to which a set of inherent characteristics fulfills requirements” - </a:t>
            </a:r>
            <a:r>
              <a:rPr lang="en-US" altLang="en-US" b="1" dirty="0"/>
              <a:t>PMBOK6</a:t>
            </a:r>
          </a:p>
          <a:p>
            <a:pPr eaLnBrk="1" hangingPunct="1"/>
            <a:endParaRPr lang="en-US" altLang="en-US" dirty="0"/>
          </a:p>
          <a:p>
            <a:pPr eaLnBrk="1" hangingPunct="1"/>
            <a:r>
              <a:rPr lang="en-US" altLang="en-US" dirty="0"/>
              <a:t>“conformance to requirements” - </a:t>
            </a:r>
            <a:r>
              <a:rPr lang="en-US" altLang="en-US" b="1" dirty="0"/>
              <a:t>Crosby </a:t>
            </a:r>
          </a:p>
          <a:p>
            <a:pPr eaLnBrk="1" hangingPunct="1"/>
            <a:endParaRPr lang="en-US" altLang="en-US" dirty="0"/>
          </a:p>
          <a:p>
            <a:pPr eaLnBrk="1" hangingPunct="1"/>
            <a:r>
              <a:rPr lang="en-US" altLang="en-US" dirty="0"/>
              <a:t>“fitness for use” - </a:t>
            </a:r>
            <a:r>
              <a:rPr lang="en-US" altLang="en-US" b="1" dirty="0" err="1"/>
              <a:t>Juran</a:t>
            </a:r>
            <a:r>
              <a:rPr lang="en-US" altLang="en-US" b="1" dirty="0"/>
              <a:t> </a:t>
            </a:r>
          </a:p>
          <a:p>
            <a:pPr eaLnBrk="1" hangingPunct="1"/>
            <a:endParaRPr lang="en-US" altLang="en-US" dirty="0"/>
          </a:p>
          <a:p>
            <a:pPr eaLnBrk="1" hangingPunct="1"/>
            <a:r>
              <a:rPr lang="en-US" altLang="en-US" dirty="0"/>
              <a:t>“the totality of characteristics of an </a:t>
            </a:r>
          </a:p>
          <a:p>
            <a:pPr eaLnBrk="1" hangingPunct="1"/>
            <a:r>
              <a:rPr lang="en-US" altLang="en-US" dirty="0"/>
              <a:t>entity that bear on its ability to </a:t>
            </a:r>
          </a:p>
          <a:p>
            <a:pPr eaLnBrk="1" hangingPunct="1"/>
            <a:r>
              <a:rPr lang="en-US" altLang="en-US" dirty="0"/>
              <a:t>satisfy stated and implied need’ </a:t>
            </a:r>
            <a:r>
              <a:rPr lang="en-US" altLang="en-US" b="1" dirty="0"/>
              <a:t>- ISO 8402:1994 </a:t>
            </a:r>
          </a:p>
          <a:p>
            <a:pPr eaLnBrk="1" hangingPunct="1"/>
            <a:endParaRPr lang="en-US" altLang="en-US" dirty="0"/>
          </a:p>
        </p:txBody>
      </p:sp>
      <p:sp>
        <p:nvSpPr>
          <p:cNvPr id="2" name="Date Placeholder 1">
            <a:extLst>
              <a:ext uri="{FF2B5EF4-FFF2-40B4-BE49-F238E27FC236}">
                <a16:creationId xmlns:a16="http://schemas.microsoft.com/office/drawing/2014/main" id="{D0D4A865-7E7E-4849-947F-E76336BB35F8}"/>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8AA4F07A-F1AD-4E7F-B743-CED2A4D04631}"/>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49D9876B-5BB2-4799-BD73-CBA61D89972D}"/>
              </a:ext>
            </a:extLst>
          </p:cNvPr>
          <p:cNvSpPr>
            <a:spLocks noGrp="1"/>
          </p:cNvSpPr>
          <p:nvPr>
            <p:ph type="sldNum" sz="quarter" idx="12"/>
          </p:nvPr>
        </p:nvSpPr>
        <p:spPr/>
        <p:txBody>
          <a:bodyPr/>
          <a:lstStyle/>
          <a:p>
            <a:fld id="{D73B18B3-006C-438B-85B5-D4E6A3FE44C0}" type="slidenum">
              <a:rPr lang="en-US" altLang="en-US" smtClean="0"/>
              <a:pPr/>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rme 1"/>
          <p:cNvSpPr>
            <a:spLocks noGrp="1"/>
          </p:cNvSpPr>
          <p:nvPr>
            <p:ph type="title"/>
          </p:nvPr>
        </p:nvSpPr>
        <p:spPr/>
        <p:txBody>
          <a:bodyPr/>
          <a:lstStyle/>
          <a:p>
            <a:pPr marL="0" indent="0" defTabSz="914400" eaLnBrk="1" hangingPunct="1"/>
            <a:r>
              <a:rPr lang="en-US" altLang="en-US"/>
              <a:t>Communications Management</a:t>
            </a:r>
            <a:endParaRPr lang="fr-CA" altLang="en-US"/>
          </a:p>
        </p:txBody>
      </p:sp>
      <p:sp>
        <p:nvSpPr>
          <p:cNvPr id="36867" name="Forme 2"/>
          <p:cNvSpPr>
            <a:spLocks noGrp="1"/>
          </p:cNvSpPr>
          <p:nvPr>
            <p:ph idx="1"/>
          </p:nvPr>
        </p:nvSpPr>
        <p:spPr/>
        <p:txBody>
          <a:bodyPr/>
          <a:lstStyle/>
          <a:p>
            <a:pPr>
              <a:lnSpc>
                <a:spcPct val="90000"/>
              </a:lnSpc>
            </a:pPr>
            <a:r>
              <a:rPr lang="en-US" altLang="en-US" sz="2400"/>
              <a:t>This process is necessary to ensure timely and appropriate generation, collection, dissemination, and storage of project information using:</a:t>
            </a:r>
          </a:p>
          <a:p>
            <a:pPr lvl="1">
              <a:lnSpc>
                <a:spcPct val="90000"/>
              </a:lnSpc>
            </a:pPr>
            <a:r>
              <a:rPr lang="en-US" altLang="en-US" sz="2000"/>
              <a:t>Communications planning</a:t>
            </a:r>
          </a:p>
          <a:p>
            <a:pPr lvl="1">
              <a:lnSpc>
                <a:spcPct val="90000"/>
              </a:lnSpc>
            </a:pPr>
            <a:r>
              <a:rPr lang="en-US" altLang="en-US" sz="2000"/>
              <a:t>Information Distribution</a:t>
            </a:r>
          </a:p>
          <a:p>
            <a:pPr lvl="1">
              <a:lnSpc>
                <a:spcPct val="90000"/>
              </a:lnSpc>
            </a:pPr>
            <a:r>
              <a:rPr lang="en-US" altLang="en-US" sz="2000"/>
              <a:t>Performance Reporting</a:t>
            </a:r>
          </a:p>
          <a:p>
            <a:pPr>
              <a:lnSpc>
                <a:spcPct val="90000"/>
              </a:lnSpc>
              <a:spcBef>
                <a:spcPct val="50000"/>
              </a:spcBef>
            </a:pPr>
            <a:r>
              <a:rPr lang="en-US" altLang="en-US" sz="2400"/>
              <a:t>Define the schedule for the Project Meetings (Team, OSC, ESC), Status Meetings and Issues Meetings to be implemented</a:t>
            </a:r>
          </a:p>
          <a:p>
            <a:pPr eaLnBrk="1" hangingPunct="1"/>
            <a:endParaRPr lang="fr-CA" altLang="en-US"/>
          </a:p>
        </p:txBody>
      </p:sp>
      <p:sp>
        <p:nvSpPr>
          <p:cNvPr id="2" name="Date Placeholder 1">
            <a:extLst>
              <a:ext uri="{FF2B5EF4-FFF2-40B4-BE49-F238E27FC236}">
                <a16:creationId xmlns:a16="http://schemas.microsoft.com/office/drawing/2014/main" id="{E7148865-2A09-4C77-89A6-D3FA9E0A5588}"/>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692DD118-2BA2-4B7A-B61E-D7DF1EBD8C23}"/>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7417577B-5111-4B45-9FC1-02C571F008F1}"/>
              </a:ext>
            </a:extLst>
          </p:cNvPr>
          <p:cNvSpPr>
            <a:spLocks noGrp="1"/>
          </p:cNvSpPr>
          <p:nvPr>
            <p:ph type="sldNum" sz="quarter" idx="12"/>
          </p:nvPr>
        </p:nvSpPr>
        <p:spPr/>
        <p:txBody>
          <a:bodyPr/>
          <a:lstStyle/>
          <a:p>
            <a:fld id="{D73B18B3-006C-438B-85B5-D4E6A3FE44C0}" type="slidenum">
              <a:rPr lang="en-US" altLang="en-US" smtClean="0"/>
              <a:pPr/>
              <a:t>25</a:t>
            </a:fld>
            <a:endParaRPr lang="en-US" altLang="en-US"/>
          </a:p>
        </p:txBody>
      </p:sp>
      <p:pic>
        <p:nvPicPr>
          <p:cNvPr id="11" name="Picture 3" descr="C:\Users\avneet.mathur\AppData\Local\Microsoft\Windows\Temporary Internet Files\Content.IE5\V6RS3BG5\MCj04246160000[1].wmf">
            <a:extLst>
              <a:ext uri="{FF2B5EF4-FFF2-40B4-BE49-F238E27FC236}">
                <a16:creationId xmlns:a16="http://schemas.microsoft.com/office/drawing/2014/main" id="{7A34572F-AF1E-49C5-8A7F-9CB8F0556A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711" y="4578177"/>
            <a:ext cx="188912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www.warehamproperties.com/1stFLoorPlan2.gif">
            <a:extLst>
              <a:ext uri="{FF2B5EF4-FFF2-40B4-BE49-F238E27FC236}">
                <a16:creationId xmlns:a16="http://schemas.microsoft.com/office/drawing/2014/main" id="{FF130F7A-8EC5-4423-954B-88F04D3410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8080" y="4452531"/>
            <a:ext cx="2232248" cy="180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ight Arrow 6">
            <a:extLst>
              <a:ext uri="{FF2B5EF4-FFF2-40B4-BE49-F238E27FC236}">
                <a16:creationId xmlns:a16="http://schemas.microsoft.com/office/drawing/2014/main" id="{8578D4CD-7716-4C0E-A1F3-033C727E51B2}"/>
              </a:ext>
            </a:extLst>
          </p:cNvPr>
          <p:cNvSpPr/>
          <p:nvPr/>
        </p:nvSpPr>
        <p:spPr>
          <a:xfrm>
            <a:off x="4871864" y="4957050"/>
            <a:ext cx="2000250" cy="1000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Lightning Bolt 13">
            <a:extLst>
              <a:ext uri="{FF2B5EF4-FFF2-40B4-BE49-F238E27FC236}">
                <a16:creationId xmlns:a16="http://schemas.microsoft.com/office/drawing/2014/main" id="{9BD821B1-93BB-4562-BBBF-97F40761B15C}"/>
              </a:ext>
            </a:extLst>
          </p:cNvPr>
          <p:cNvSpPr/>
          <p:nvPr/>
        </p:nvSpPr>
        <p:spPr>
          <a:xfrm>
            <a:off x="4871864" y="5099925"/>
            <a:ext cx="1500188" cy="714375"/>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rme 1"/>
          <p:cNvSpPr>
            <a:spLocks noGrp="1"/>
          </p:cNvSpPr>
          <p:nvPr>
            <p:ph type="title"/>
          </p:nvPr>
        </p:nvSpPr>
        <p:spPr/>
        <p:txBody>
          <a:bodyPr/>
          <a:lstStyle/>
          <a:p>
            <a:pPr marL="0" indent="0" defTabSz="914400" eaLnBrk="1" hangingPunct="1"/>
            <a:r>
              <a:rPr lang="en-US" altLang="en-US"/>
              <a:t>Risk Management</a:t>
            </a:r>
            <a:endParaRPr lang="fr-CA" altLang="en-US"/>
          </a:p>
        </p:txBody>
      </p:sp>
      <p:sp>
        <p:nvSpPr>
          <p:cNvPr id="37891" name="Forme 2"/>
          <p:cNvSpPr>
            <a:spLocks noGrp="1"/>
          </p:cNvSpPr>
          <p:nvPr>
            <p:ph idx="1"/>
          </p:nvPr>
        </p:nvSpPr>
        <p:spPr/>
        <p:txBody>
          <a:bodyPr/>
          <a:lstStyle/>
          <a:p>
            <a:pPr marL="533400" indent="-533400"/>
            <a:r>
              <a:rPr lang="en-US" altLang="en-US" u="sng" dirty="0"/>
              <a:t>Risk</a:t>
            </a:r>
            <a:r>
              <a:rPr lang="en-US" altLang="en-US" dirty="0"/>
              <a:t>: An uncertain event or condition that, if it occurs, has a positive or negative effect on one or more project objectives.</a:t>
            </a:r>
          </a:p>
          <a:p>
            <a:pPr marL="533400" indent="-533400"/>
            <a:endParaRPr lang="en-US" altLang="en-US" dirty="0"/>
          </a:p>
          <a:p>
            <a:pPr marL="533400" indent="-533400"/>
            <a:r>
              <a:rPr lang="en-US" altLang="en-US" dirty="0"/>
              <a:t>Risk identification and mitigation strategy</a:t>
            </a:r>
          </a:p>
          <a:p>
            <a:pPr marL="533400" indent="-533400"/>
            <a:r>
              <a:rPr lang="en-US" altLang="en-US" dirty="0"/>
              <a:t>When\if new risks arise</a:t>
            </a:r>
          </a:p>
          <a:p>
            <a:pPr marL="533400" indent="-533400"/>
            <a:r>
              <a:rPr lang="en-US" altLang="en-US" dirty="0"/>
              <a:t>Risk update and tracking</a:t>
            </a:r>
            <a:endParaRPr lang="en-US" altLang="en-US" sz="3200" dirty="0"/>
          </a:p>
          <a:p>
            <a:pPr marL="533400" indent="-533400" eaLnBrk="1" hangingPunct="1"/>
            <a:endParaRPr lang="fr-CA" altLang="en-US" dirty="0"/>
          </a:p>
        </p:txBody>
      </p:sp>
      <p:sp>
        <p:nvSpPr>
          <p:cNvPr id="2" name="Date Placeholder 1">
            <a:extLst>
              <a:ext uri="{FF2B5EF4-FFF2-40B4-BE49-F238E27FC236}">
                <a16:creationId xmlns:a16="http://schemas.microsoft.com/office/drawing/2014/main" id="{AADCDDFA-072A-4163-8D91-2ADA2A7664D5}"/>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D6A486F2-9E31-4CD3-A450-FB91E3E213E6}"/>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A6BD44B1-CEE4-4AB8-A2B4-8BE45F951830}"/>
              </a:ext>
            </a:extLst>
          </p:cNvPr>
          <p:cNvSpPr>
            <a:spLocks noGrp="1"/>
          </p:cNvSpPr>
          <p:nvPr>
            <p:ph type="sldNum" sz="quarter" idx="12"/>
          </p:nvPr>
        </p:nvSpPr>
        <p:spPr/>
        <p:txBody>
          <a:bodyPr/>
          <a:lstStyle/>
          <a:p>
            <a:fld id="{D73B18B3-006C-438B-85B5-D4E6A3FE44C0}"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rme 1"/>
          <p:cNvSpPr>
            <a:spLocks noGrp="1"/>
          </p:cNvSpPr>
          <p:nvPr>
            <p:ph type="title"/>
          </p:nvPr>
        </p:nvSpPr>
        <p:spPr/>
        <p:txBody>
          <a:bodyPr/>
          <a:lstStyle/>
          <a:p>
            <a:pPr marL="0" indent="0" defTabSz="914400" eaLnBrk="1" hangingPunct="1"/>
            <a:r>
              <a:rPr lang="en-US" altLang="en-US"/>
              <a:t>Change Control Management</a:t>
            </a:r>
            <a:endParaRPr lang="fr-CA" altLang="en-US"/>
          </a:p>
        </p:txBody>
      </p:sp>
      <p:sp>
        <p:nvSpPr>
          <p:cNvPr id="19459" name="Forme 2"/>
          <p:cNvSpPr>
            <a:spLocks noGrp="1"/>
          </p:cNvSpPr>
          <p:nvPr>
            <p:ph idx="1"/>
          </p:nvPr>
        </p:nvSpPr>
        <p:spPr/>
        <p:txBody>
          <a:bodyPr/>
          <a:lstStyle/>
          <a:p>
            <a:r>
              <a:rPr lang="en-US" altLang="en-US" sz="3200"/>
              <a:t>Define how changes to the project scope will be executed</a:t>
            </a:r>
          </a:p>
          <a:p>
            <a:pPr eaLnBrk="1" hangingPunct="1"/>
            <a:endParaRPr lang="fr-CA" altLang="en-US"/>
          </a:p>
        </p:txBody>
      </p:sp>
      <p:sp>
        <p:nvSpPr>
          <p:cNvPr id="19460" name="TextBox 4"/>
          <p:cNvSpPr txBox="1">
            <a:spLocks noChangeArrowheads="1"/>
          </p:cNvSpPr>
          <p:nvPr/>
        </p:nvSpPr>
        <p:spPr bwMode="auto">
          <a:xfrm>
            <a:off x="1885753" y="2591176"/>
            <a:ext cx="1785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Scope Change</a:t>
            </a:r>
          </a:p>
        </p:txBody>
      </p:sp>
      <p:sp>
        <p:nvSpPr>
          <p:cNvPr id="19461" name="TextBox 6"/>
          <p:cNvSpPr txBox="1">
            <a:spLocks noChangeArrowheads="1"/>
          </p:cNvSpPr>
          <p:nvPr/>
        </p:nvSpPr>
        <p:spPr bwMode="auto">
          <a:xfrm>
            <a:off x="4743253" y="4877176"/>
            <a:ext cx="235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Schedule changes</a:t>
            </a:r>
          </a:p>
        </p:txBody>
      </p:sp>
      <p:pic>
        <p:nvPicPr>
          <p:cNvPr id="19462" name="Picture 5" descr="C:\Users\avneet.mathur\AppData\Local\Microsoft\Windows\Temporary Internet Files\Content.IE5\PCLLZBOP\MCj043480400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127" y="3091239"/>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10"/>
          <p:cNvSpPr txBox="1">
            <a:spLocks noChangeArrowheads="1"/>
          </p:cNvSpPr>
          <p:nvPr/>
        </p:nvSpPr>
        <p:spPr bwMode="auto">
          <a:xfrm>
            <a:off x="6672064" y="2564904"/>
            <a:ext cx="4000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Technical Specification Changes</a:t>
            </a:r>
          </a:p>
        </p:txBody>
      </p:sp>
      <p:pic>
        <p:nvPicPr>
          <p:cNvPr id="19464" name="Picture 6" descr="C:\Users\avneet.mathur\AppData\Local\Microsoft\Windows\Temporary Internet Files\Content.IE5\PCLLZBOP\MPj031640800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0753" y="3220543"/>
            <a:ext cx="23399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Box 13"/>
          <p:cNvSpPr txBox="1">
            <a:spLocks noChangeArrowheads="1"/>
          </p:cNvSpPr>
          <p:nvPr/>
        </p:nvSpPr>
        <p:spPr bwMode="auto">
          <a:xfrm>
            <a:off x="1885752" y="5382001"/>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All changes require collaboration and buy in via the project sponsor’s signature</a:t>
            </a:r>
          </a:p>
          <a:p>
            <a:pPr eaLnBrk="1" hangingPunct="1"/>
            <a:r>
              <a:rPr lang="en-US" altLang="en-US"/>
              <a:t> prior to implementation of the changes</a:t>
            </a:r>
            <a:endParaRPr lang="en-US" altLang="en-US" b="1"/>
          </a:p>
        </p:txBody>
      </p:sp>
      <p:pic>
        <p:nvPicPr>
          <p:cNvPr id="19466" name="Picture 8" descr="http://www.wise4living.com/kidfeature/images/swing-se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6378" y="3234114"/>
            <a:ext cx="2365375"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A683DE17-8D17-44AD-8463-0FFED2C80362}"/>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603C7EA1-7253-4A8A-89A6-997FB6AFC887}"/>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9F5D2207-A391-4405-BDC3-6B503508393A}"/>
              </a:ext>
            </a:extLst>
          </p:cNvPr>
          <p:cNvSpPr>
            <a:spLocks noGrp="1"/>
          </p:cNvSpPr>
          <p:nvPr>
            <p:ph type="sldNum" sz="quarter" idx="12"/>
          </p:nvPr>
        </p:nvSpPr>
        <p:spPr/>
        <p:txBody>
          <a:bodyPr/>
          <a:lstStyle/>
          <a:p>
            <a:fld id="{D73B18B3-006C-438B-85B5-D4E6A3FE44C0}" type="slidenum">
              <a:rPr lang="en-US" altLang="en-US" smtClean="0"/>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PHASES OF A PROJECT</a:t>
            </a:r>
          </a:p>
        </p:txBody>
      </p:sp>
      <p:pic>
        <p:nvPicPr>
          <p:cNvPr id="4" name="Picture 3"/>
          <p:cNvPicPr>
            <a:picLocks noChangeAspect="1"/>
          </p:cNvPicPr>
          <p:nvPr/>
        </p:nvPicPr>
        <p:blipFill>
          <a:blip r:embed="rId2">
            <a:lum bright="-20000"/>
          </a:blip>
          <a:stretch>
            <a:fillRect/>
          </a:stretch>
        </p:blipFill>
        <p:spPr>
          <a:xfrm>
            <a:off x="2263615" y="2204864"/>
            <a:ext cx="7664771" cy="3918542"/>
          </a:xfrm>
          <a:prstGeom prst="rect">
            <a:avLst/>
          </a:prstGeom>
        </p:spPr>
      </p:pic>
      <p:sp>
        <p:nvSpPr>
          <p:cNvPr id="3" name="Date Placeholder 2">
            <a:extLst>
              <a:ext uri="{FF2B5EF4-FFF2-40B4-BE49-F238E27FC236}">
                <a16:creationId xmlns:a16="http://schemas.microsoft.com/office/drawing/2014/main" id="{205B0BDF-1F60-4384-BA80-90B3B8F3485D}"/>
              </a:ext>
            </a:extLst>
          </p:cNvPr>
          <p:cNvSpPr>
            <a:spLocks noGrp="1"/>
          </p:cNvSpPr>
          <p:nvPr>
            <p:ph type="dt" sz="half" idx="10"/>
          </p:nvPr>
        </p:nvSpPr>
        <p:spPr/>
        <p:txBody>
          <a:bodyPr/>
          <a:lstStyle/>
          <a:p>
            <a:pPr>
              <a:defRPr/>
            </a:pPr>
            <a:r>
              <a:rPr lang="en-US"/>
              <a:t>CE 4200</a:t>
            </a:r>
            <a:endParaRPr lang="en-US" dirty="0"/>
          </a:p>
        </p:txBody>
      </p:sp>
      <p:sp>
        <p:nvSpPr>
          <p:cNvPr id="5" name="Footer Placeholder 4">
            <a:extLst>
              <a:ext uri="{FF2B5EF4-FFF2-40B4-BE49-F238E27FC236}">
                <a16:creationId xmlns:a16="http://schemas.microsoft.com/office/drawing/2014/main" id="{B51B4133-F2E3-48E2-9ABA-884328DC05E5}"/>
              </a:ext>
            </a:extLst>
          </p:cNvPr>
          <p:cNvSpPr>
            <a:spLocks noGrp="1"/>
          </p:cNvSpPr>
          <p:nvPr>
            <p:ph type="ftr" sz="quarter" idx="11"/>
          </p:nvPr>
        </p:nvSpPr>
        <p:spPr/>
        <p:txBody>
          <a:bodyPr/>
          <a:lstStyle/>
          <a:p>
            <a:pPr>
              <a:defRPr/>
            </a:pPr>
            <a:r>
              <a:rPr lang="en-US"/>
              <a:t>Project Management</a:t>
            </a:r>
          </a:p>
        </p:txBody>
      </p:sp>
      <p:sp>
        <p:nvSpPr>
          <p:cNvPr id="6" name="Slide Number Placeholder 5">
            <a:extLst>
              <a:ext uri="{FF2B5EF4-FFF2-40B4-BE49-F238E27FC236}">
                <a16:creationId xmlns:a16="http://schemas.microsoft.com/office/drawing/2014/main" id="{19965DDF-4FF2-44FB-A311-425CBC307556}"/>
              </a:ext>
            </a:extLst>
          </p:cNvPr>
          <p:cNvSpPr>
            <a:spLocks noGrp="1"/>
          </p:cNvSpPr>
          <p:nvPr>
            <p:ph type="sldNum" sz="quarter" idx="12"/>
          </p:nvPr>
        </p:nvSpPr>
        <p:spPr/>
        <p:txBody>
          <a:bodyPr/>
          <a:lstStyle/>
          <a:p>
            <a:fld id="{D73B18B3-006C-438B-85B5-D4E6A3FE44C0}" type="slidenum">
              <a:rPr lang="en-US" altLang="en-US" smtClean="0"/>
              <a:pPr/>
              <a:t>28</a:t>
            </a:fld>
            <a:endParaRPr lang="en-US" altLang="en-US"/>
          </a:p>
        </p:txBody>
      </p:sp>
    </p:spTree>
    <p:extLst>
      <p:ext uri="{BB962C8B-B14F-4D97-AF65-F5344CB8AC3E}">
        <p14:creationId xmlns:p14="http://schemas.microsoft.com/office/powerpoint/2010/main" val="2003223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rme 1"/>
          <p:cNvSpPr>
            <a:spLocks noGrp="1"/>
          </p:cNvSpPr>
          <p:nvPr>
            <p:ph type="title"/>
          </p:nvPr>
        </p:nvSpPr>
        <p:spPr/>
        <p:txBody>
          <a:bodyPr/>
          <a:lstStyle/>
          <a:p>
            <a:pPr marL="0" indent="0" defTabSz="914400" eaLnBrk="1" hangingPunct="1"/>
            <a:r>
              <a:rPr lang="en-US" altLang="en-US" b="1"/>
              <a:t>Project Life Cycle</a:t>
            </a:r>
            <a:endParaRPr lang="fr-CA" altLang="en-US" b="1"/>
          </a:p>
        </p:txBody>
      </p:sp>
      <p:graphicFrame>
        <p:nvGraphicFramePr>
          <p:cNvPr id="5" name="Content Placeholder 4"/>
          <p:cNvGraphicFramePr>
            <a:graphicFrameLocks noGrp="1"/>
          </p:cNvGraphicFramePr>
          <p:nvPr>
            <p:ph idx="1"/>
          </p:nvPr>
        </p:nvGraphicFramePr>
        <p:xfrm>
          <a:off x="1981200" y="1935164"/>
          <a:ext cx="8229600" cy="4389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3E4C6365-87C7-4327-857B-BB4B5AAE3962}"/>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9A3A8948-9669-42A1-9ED4-3F28162F8194}"/>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68268E5B-E874-44AB-8C62-6C0BDB5163AD}"/>
              </a:ext>
            </a:extLst>
          </p:cNvPr>
          <p:cNvSpPr>
            <a:spLocks noGrp="1"/>
          </p:cNvSpPr>
          <p:nvPr>
            <p:ph type="sldNum" sz="quarter" idx="12"/>
          </p:nvPr>
        </p:nvSpPr>
        <p:spPr/>
        <p:txBody>
          <a:bodyPr/>
          <a:lstStyle/>
          <a:p>
            <a:fld id="{D73B18B3-006C-438B-85B5-D4E6A3FE44C0}" type="slidenum">
              <a:rPr lang="en-US" altLang="en-US" smtClean="0"/>
              <a:pPr/>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8" name="Text Box 4"/>
          <p:cNvSpPr txBox="1">
            <a:spLocks noChangeArrowheads="1"/>
          </p:cNvSpPr>
          <p:nvPr/>
        </p:nvSpPr>
        <p:spPr bwMode="auto">
          <a:xfrm>
            <a:off x="2851150" y="3844925"/>
            <a:ext cx="6673850" cy="584200"/>
          </a:xfrm>
          <a:prstGeom prst="rect">
            <a:avLst/>
          </a:prstGeom>
          <a:noFill/>
          <a:ln w="9525">
            <a:noFill/>
            <a:miter lim="800000"/>
            <a:headEnd/>
            <a:tailEnd/>
          </a:ln>
          <a:effectLst/>
        </p:spPr>
        <p:txBody>
          <a:bodyPr wrap="none">
            <a:spAutoFit/>
          </a:bodyPr>
          <a:lstStyle/>
          <a:p>
            <a:pPr>
              <a:defRPr/>
            </a:pPr>
            <a:r>
              <a:rPr lang="fr-CA" sz="3200" dirty="0">
                <a:solidFill>
                  <a:srgbClr val="7F8977"/>
                </a:solidFill>
                <a:effectLst>
                  <a:outerShdw blurRad="38100" dist="38100" dir="2700000" algn="tl">
                    <a:srgbClr val="FFFFFF"/>
                  </a:outerShdw>
                </a:effectLst>
                <a:latin typeface="Arial" charset="0"/>
                <a:cs typeface="+mn-cs"/>
              </a:rPr>
              <a:t>Introduction to Project Management</a:t>
            </a:r>
            <a:endParaRPr lang="fr-FR" sz="3200" dirty="0">
              <a:solidFill>
                <a:srgbClr val="7F8977"/>
              </a:solidFill>
              <a:effectLst>
                <a:outerShdw blurRad="38100" dist="38100" dir="2700000" algn="tl">
                  <a:srgbClr val="FFFFFF"/>
                </a:outerShdw>
              </a:effectLst>
              <a:latin typeface="Arial" charset="0"/>
              <a:cs typeface="+mn-cs"/>
            </a:endParaRPr>
          </a:p>
        </p:txBody>
      </p:sp>
      <p:sp>
        <p:nvSpPr>
          <p:cNvPr id="2" name="TextBox 1"/>
          <p:cNvSpPr txBox="1"/>
          <p:nvPr/>
        </p:nvSpPr>
        <p:spPr>
          <a:xfrm>
            <a:off x="2824090" y="6021288"/>
            <a:ext cx="5784725" cy="369332"/>
          </a:xfrm>
          <a:prstGeom prst="rect">
            <a:avLst/>
          </a:prstGeom>
          <a:noFill/>
        </p:spPr>
        <p:txBody>
          <a:bodyPr wrap="none" rtlCol="0">
            <a:spAutoFit/>
          </a:bodyPr>
          <a:lstStyle/>
          <a:p>
            <a:r>
              <a:rPr lang="en-US" dirty="0"/>
              <a:t>SOURCE:  online presentation by </a:t>
            </a:r>
            <a:r>
              <a:rPr lang="en-US" dirty="0" err="1"/>
              <a:t>Avneet</a:t>
            </a:r>
            <a:r>
              <a:rPr lang="en-US" dirty="0"/>
              <a:t> </a:t>
            </a:r>
            <a:r>
              <a:rPr lang="en-US" dirty="0" err="1"/>
              <a:t>Mathur</a:t>
            </a:r>
            <a:r>
              <a:rPr lang="en-US" dirty="0"/>
              <a:t>, PMP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rme 1"/>
          <p:cNvSpPr>
            <a:spLocks noGrp="1"/>
          </p:cNvSpPr>
          <p:nvPr>
            <p:ph type="title"/>
          </p:nvPr>
        </p:nvSpPr>
        <p:spPr/>
        <p:txBody>
          <a:bodyPr/>
          <a:lstStyle/>
          <a:p>
            <a:pPr marL="0" indent="0" defTabSz="914400" eaLnBrk="1" hangingPunct="1"/>
            <a:r>
              <a:rPr lang="en-US" altLang="en-US"/>
              <a:t>Initiation Phase</a:t>
            </a:r>
            <a:endParaRPr lang="fr-CA" altLang="en-US"/>
          </a:p>
        </p:txBody>
      </p:sp>
      <p:sp>
        <p:nvSpPr>
          <p:cNvPr id="21507" name="Forme 2"/>
          <p:cNvSpPr>
            <a:spLocks noGrp="1"/>
          </p:cNvSpPr>
          <p:nvPr>
            <p:ph idx="1"/>
          </p:nvPr>
        </p:nvSpPr>
        <p:spPr>
          <a:xfrm>
            <a:off x="1981200" y="1935164"/>
            <a:ext cx="8115300" cy="4389437"/>
          </a:xfrm>
        </p:spPr>
        <p:txBody>
          <a:bodyPr/>
          <a:lstStyle/>
          <a:p>
            <a:r>
              <a:rPr lang="en-US" altLang="en-US"/>
              <a:t>Define the need</a:t>
            </a:r>
          </a:p>
          <a:p>
            <a:r>
              <a:rPr lang="en-US" altLang="en-US"/>
              <a:t>Return on Investment Analysis</a:t>
            </a:r>
          </a:p>
          <a:p>
            <a:r>
              <a:rPr lang="en-US" altLang="en-US"/>
              <a:t>Make or Buy Decision</a:t>
            </a:r>
          </a:p>
          <a:p>
            <a:r>
              <a:rPr lang="en-US" altLang="en-US"/>
              <a:t>Budget Development</a:t>
            </a:r>
          </a:p>
          <a:p>
            <a:pPr eaLnBrk="1" hangingPunct="1"/>
            <a:endParaRPr lang="fr-CA" altLang="en-US"/>
          </a:p>
        </p:txBody>
      </p:sp>
      <p:pic>
        <p:nvPicPr>
          <p:cNvPr id="21508" name="Picture 6" descr="C:\Users\Avneet\AppData\Local\Microsoft\Windows\Temporary Internet Files\Content.IE5\FW03NERA\MCj043472600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0" y="3645024"/>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90A48118-6247-4887-8ACF-C1BA883C0ED5}"/>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55FB9011-3E7D-4F7E-B18F-E52813FF7610}"/>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FFAD854C-6663-45FB-B967-FD5B3610FDBF}"/>
              </a:ext>
            </a:extLst>
          </p:cNvPr>
          <p:cNvSpPr>
            <a:spLocks noGrp="1"/>
          </p:cNvSpPr>
          <p:nvPr>
            <p:ph type="sldNum" sz="quarter" idx="12"/>
          </p:nvPr>
        </p:nvSpPr>
        <p:spPr/>
        <p:txBody>
          <a:bodyPr/>
          <a:lstStyle/>
          <a:p>
            <a:fld id="{D73B18B3-006C-438B-85B5-D4E6A3FE44C0}" type="slidenum">
              <a:rPr lang="en-US" altLang="en-US" smtClean="0"/>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rme 1"/>
          <p:cNvSpPr>
            <a:spLocks noGrp="1"/>
          </p:cNvSpPr>
          <p:nvPr>
            <p:ph type="title"/>
          </p:nvPr>
        </p:nvSpPr>
        <p:spPr/>
        <p:txBody>
          <a:bodyPr/>
          <a:lstStyle/>
          <a:p>
            <a:pPr marL="0" indent="0" defTabSz="914400" eaLnBrk="1" hangingPunct="1"/>
            <a:r>
              <a:rPr lang="en-US" altLang="en-US"/>
              <a:t>Definition Phase</a:t>
            </a:r>
            <a:endParaRPr lang="fr-CA" altLang="en-US"/>
          </a:p>
        </p:txBody>
      </p:sp>
      <p:sp>
        <p:nvSpPr>
          <p:cNvPr id="22531" name="Forme 2"/>
          <p:cNvSpPr>
            <a:spLocks noGrp="1"/>
          </p:cNvSpPr>
          <p:nvPr>
            <p:ph idx="1"/>
          </p:nvPr>
        </p:nvSpPr>
        <p:spPr/>
        <p:txBody>
          <a:bodyPr/>
          <a:lstStyle/>
          <a:p>
            <a:r>
              <a:rPr lang="en-US" altLang="en-US"/>
              <a:t>Determine goals, scope and project constraints</a:t>
            </a:r>
          </a:p>
          <a:p>
            <a:r>
              <a:rPr lang="en-US" altLang="en-US"/>
              <a:t>Identify members and their roles</a:t>
            </a:r>
          </a:p>
          <a:p>
            <a:r>
              <a:rPr lang="en-US" altLang="en-US"/>
              <a:t>Define communication channels, methods, frequency and content</a:t>
            </a:r>
          </a:p>
          <a:p>
            <a:r>
              <a:rPr lang="en-US" altLang="en-US"/>
              <a:t>Risk management planning</a:t>
            </a:r>
          </a:p>
          <a:p>
            <a:pPr eaLnBrk="1" hangingPunct="1"/>
            <a:endParaRPr lang="fr-CA" altLang="en-US"/>
          </a:p>
        </p:txBody>
      </p:sp>
      <p:pic>
        <p:nvPicPr>
          <p:cNvPr id="22532" name="Picture 4" descr="C:\Users\Avneet\AppData\Local\Microsoft\Windows\Temporary Internet Files\Content.IE5\FW03NERA\MPj03857520000[1].jpg"/>
          <p:cNvPicPr>
            <a:picLocks noChangeAspect="1" noChangeArrowheads="1"/>
          </p:cNvPicPr>
          <p:nvPr/>
        </p:nvPicPr>
        <p:blipFill>
          <a:blip r:embed="rId2">
            <a:lum bright="20000" contrast="8000"/>
            <a:extLst>
              <a:ext uri="{28A0092B-C50C-407E-A947-70E740481C1C}">
                <a14:useLocalDpi xmlns:a14="http://schemas.microsoft.com/office/drawing/2010/main" val="0"/>
              </a:ext>
            </a:extLst>
          </a:blip>
          <a:srcRect/>
          <a:stretch>
            <a:fillRect/>
          </a:stretch>
        </p:blipFill>
        <p:spPr bwMode="auto">
          <a:xfrm>
            <a:off x="9412287" y="4094034"/>
            <a:ext cx="1357313"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2868DA8D-2AA3-44DC-A606-6EE2636D959E}"/>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855B5E94-B53C-4C00-8AFE-77B2BA4554CE}"/>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F05A7AFD-5AF3-4639-AEFD-1783224F81F3}"/>
              </a:ext>
            </a:extLst>
          </p:cNvPr>
          <p:cNvSpPr>
            <a:spLocks noGrp="1"/>
          </p:cNvSpPr>
          <p:nvPr>
            <p:ph type="sldNum" sz="quarter" idx="12"/>
          </p:nvPr>
        </p:nvSpPr>
        <p:spPr/>
        <p:txBody>
          <a:bodyPr/>
          <a:lstStyle/>
          <a:p>
            <a:fld id="{D73B18B3-006C-438B-85B5-D4E6A3FE44C0}" type="slidenum">
              <a:rPr lang="en-US" altLang="en-US" smtClean="0"/>
              <a:pPr/>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rme 1"/>
          <p:cNvSpPr>
            <a:spLocks noGrp="1"/>
          </p:cNvSpPr>
          <p:nvPr>
            <p:ph type="title"/>
          </p:nvPr>
        </p:nvSpPr>
        <p:spPr/>
        <p:txBody>
          <a:bodyPr/>
          <a:lstStyle/>
          <a:p>
            <a:pPr marL="0" indent="0" defTabSz="914400" eaLnBrk="1" hangingPunct="1"/>
            <a:r>
              <a:rPr lang="en-US" altLang="en-US"/>
              <a:t>Planning Phase</a:t>
            </a:r>
            <a:endParaRPr lang="fr-CA" altLang="en-US"/>
          </a:p>
        </p:txBody>
      </p:sp>
      <p:sp>
        <p:nvSpPr>
          <p:cNvPr id="23555" name="Forme 2"/>
          <p:cNvSpPr>
            <a:spLocks noGrp="1"/>
          </p:cNvSpPr>
          <p:nvPr>
            <p:ph idx="1"/>
          </p:nvPr>
        </p:nvSpPr>
        <p:spPr/>
        <p:txBody>
          <a:bodyPr/>
          <a:lstStyle/>
          <a:p>
            <a:r>
              <a:rPr lang="en-US" altLang="en-US"/>
              <a:t>Resource Planning</a:t>
            </a:r>
          </a:p>
          <a:p>
            <a:r>
              <a:rPr lang="en-US" altLang="en-US"/>
              <a:t>Work Breakdown Structure</a:t>
            </a:r>
          </a:p>
          <a:p>
            <a:r>
              <a:rPr lang="en-US" altLang="en-US"/>
              <a:t>Project Schedule Development</a:t>
            </a:r>
          </a:p>
          <a:p>
            <a:r>
              <a:rPr lang="en-US" altLang="en-US"/>
              <a:t>Quality Assurance Plan</a:t>
            </a:r>
          </a:p>
          <a:p>
            <a:endParaRPr lang="en-US" altLang="en-US"/>
          </a:p>
          <a:p>
            <a:pPr eaLnBrk="1" hangingPunct="1"/>
            <a:endParaRPr lang="fr-CA" altLang="en-US"/>
          </a:p>
        </p:txBody>
      </p:sp>
      <p:pic>
        <p:nvPicPr>
          <p:cNvPr id="23556" name="Picture 4" descr="C:\Users\Avneet\AppData\Local\Microsoft\Windows\Temporary Internet Files\Content.IE5\WWMFZ1HW\MCj0366850000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64352" y="4149080"/>
            <a:ext cx="1550987"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1F6C2B93-CFD4-4366-B368-1E7D40A63F90}"/>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E0D4B6F9-BA41-49E0-B980-C05ABD70713B}"/>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08DF2AAB-9AAE-4985-B550-0F35DD88C831}"/>
              </a:ext>
            </a:extLst>
          </p:cNvPr>
          <p:cNvSpPr>
            <a:spLocks noGrp="1"/>
          </p:cNvSpPr>
          <p:nvPr>
            <p:ph type="sldNum" sz="quarter" idx="12"/>
          </p:nvPr>
        </p:nvSpPr>
        <p:spPr/>
        <p:txBody>
          <a:bodyPr/>
          <a:lstStyle/>
          <a:p>
            <a:fld id="{D73B18B3-006C-438B-85B5-D4E6A3FE44C0}" type="slidenum">
              <a:rPr lang="en-US" altLang="en-US" smtClean="0"/>
              <a:pPr/>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124744"/>
            <a:ext cx="8229600" cy="1143000"/>
          </a:xfrm>
        </p:spPr>
        <p:txBody>
          <a:bodyPr/>
          <a:lstStyle/>
          <a:p>
            <a:r>
              <a:rPr lang="en-US" dirty="0"/>
              <a:t>Work Breakdown Structure (WBS)</a:t>
            </a:r>
          </a:p>
        </p:txBody>
      </p:sp>
      <p:pic>
        <p:nvPicPr>
          <p:cNvPr id="4" name="Picture 7" descr="!work-a3 cop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416" y="1556793"/>
            <a:ext cx="6553200" cy="38179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91544" y="5517232"/>
            <a:ext cx="8496944" cy="923330"/>
          </a:xfrm>
          <a:prstGeom prst="rect">
            <a:avLst/>
          </a:prstGeom>
          <a:noFill/>
        </p:spPr>
        <p:txBody>
          <a:bodyPr wrap="square" rtlCol="0">
            <a:spAutoFit/>
          </a:bodyPr>
          <a:lstStyle/>
          <a:p>
            <a:r>
              <a:rPr lang="en-US" dirty="0"/>
              <a:t>A hierarchical decomposition of the total scope of work to be carried out by the project team to accomplish the project objectives and create the required deliverables.</a:t>
            </a:r>
          </a:p>
        </p:txBody>
      </p:sp>
      <p:sp>
        <p:nvSpPr>
          <p:cNvPr id="3" name="Date Placeholder 2">
            <a:extLst>
              <a:ext uri="{FF2B5EF4-FFF2-40B4-BE49-F238E27FC236}">
                <a16:creationId xmlns:a16="http://schemas.microsoft.com/office/drawing/2014/main" id="{924F067C-83BE-4FF9-8B07-C7452476CA6C}"/>
              </a:ext>
            </a:extLst>
          </p:cNvPr>
          <p:cNvSpPr>
            <a:spLocks noGrp="1"/>
          </p:cNvSpPr>
          <p:nvPr>
            <p:ph type="dt" sz="half" idx="10"/>
          </p:nvPr>
        </p:nvSpPr>
        <p:spPr/>
        <p:txBody>
          <a:bodyPr/>
          <a:lstStyle/>
          <a:p>
            <a:pPr>
              <a:defRPr/>
            </a:pPr>
            <a:r>
              <a:rPr lang="en-US"/>
              <a:t>CE 4200</a:t>
            </a:r>
            <a:endParaRPr lang="en-US" dirty="0"/>
          </a:p>
        </p:txBody>
      </p:sp>
      <p:sp>
        <p:nvSpPr>
          <p:cNvPr id="6" name="Footer Placeholder 5">
            <a:extLst>
              <a:ext uri="{FF2B5EF4-FFF2-40B4-BE49-F238E27FC236}">
                <a16:creationId xmlns:a16="http://schemas.microsoft.com/office/drawing/2014/main" id="{1A88126E-12A6-4210-977E-5BD231BAE616}"/>
              </a:ext>
            </a:extLst>
          </p:cNvPr>
          <p:cNvSpPr>
            <a:spLocks noGrp="1"/>
          </p:cNvSpPr>
          <p:nvPr>
            <p:ph type="ftr" sz="quarter" idx="11"/>
          </p:nvPr>
        </p:nvSpPr>
        <p:spPr/>
        <p:txBody>
          <a:bodyPr/>
          <a:lstStyle/>
          <a:p>
            <a:pPr>
              <a:defRPr/>
            </a:pPr>
            <a:r>
              <a:rPr lang="en-US"/>
              <a:t>Project Management</a:t>
            </a:r>
          </a:p>
        </p:txBody>
      </p:sp>
      <p:sp>
        <p:nvSpPr>
          <p:cNvPr id="7" name="Slide Number Placeholder 6">
            <a:extLst>
              <a:ext uri="{FF2B5EF4-FFF2-40B4-BE49-F238E27FC236}">
                <a16:creationId xmlns:a16="http://schemas.microsoft.com/office/drawing/2014/main" id="{4E970B8C-88A8-4A1C-861D-65038C67E708}"/>
              </a:ext>
            </a:extLst>
          </p:cNvPr>
          <p:cNvSpPr>
            <a:spLocks noGrp="1"/>
          </p:cNvSpPr>
          <p:nvPr>
            <p:ph type="sldNum" sz="quarter" idx="12"/>
          </p:nvPr>
        </p:nvSpPr>
        <p:spPr/>
        <p:txBody>
          <a:bodyPr/>
          <a:lstStyle/>
          <a:p>
            <a:fld id="{D73B18B3-006C-438B-85B5-D4E6A3FE44C0}" type="slidenum">
              <a:rPr lang="en-US" altLang="en-US" smtClean="0"/>
              <a:pPr/>
              <a:t>33</a:t>
            </a:fld>
            <a:endParaRPr lang="en-US" altLang="en-US"/>
          </a:p>
        </p:txBody>
      </p:sp>
    </p:spTree>
    <p:extLst>
      <p:ext uri="{BB962C8B-B14F-4D97-AF65-F5344CB8AC3E}">
        <p14:creationId xmlns:p14="http://schemas.microsoft.com/office/powerpoint/2010/main" val="437907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rme 1"/>
          <p:cNvSpPr>
            <a:spLocks noGrp="1"/>
          </p:cNvSpPr>
          <p:nvPr>
            <p:ph type="title"/>
          </p:nvPr>
        </p:nvSpPr>
        <p:spPr/>
        <p:txBody>
          <a:bodyPr/>
          <a:lstStyle/>
          <a:p>
            <a:pPr marL="0" indent="0" defTabSz="914400" eaLnBrk="1" hangingPunct="1"/>
            <a:r>
              <a:rPr lang="fr-CA" altLang="en-US" b="1"/>
              <a:t>Work Breakdown Structure</a:t>
            </a:r>
          </a:p>
        </p:txBody>
      </p:sp>
      <p:sp>
        <p:nvSpPr>
          <p:cNvPr id="24579" name="Content Placeholder 12"/>
          <p:cNvSpPr>
            <a:spLocks noGrp="1"/>
          </p:cNvSpPr>
          <p:nvPr>
            <p:ph idx="1"/>
          </p:nvPr>
        </p:nvSpPr>
        <p:spPr>
          <a:xfrm>
            <a:off x="1981200" y="1935164"/>
            <a:ext cx="5043488" cy="4389437"/>
          </a:xfrm>
        </p:spPr>
        <p:txBody>
          <a:bodyPr/>
          <a:lstStyle/>
          <a:p>
            <a:r>
              <a:rPr lang="en-US" altLang="en-US"/>
              <a:t>For defining and organizing the total scope of a project</a:t>
            </a:r>
          </a:p>
          <a:p>
            <a:r>
              <a:rPr lang="en-US" altLang="en-US" b="1"/>
              <a:t>First two levels </a:t>
            </a:r>
            <a:r>
              <a:rPr lang="en-US" altLang="en-US"/>
              <a:t>- define a set of planned outcomes that collectively and exclusively represent 100% of the project scope. </a:t>
            </a:r>
          </a:p>
          <a:p>
            <a:r>
              <a:rPr lang="en-US" altLang="en-US" b="1"/>
              <a:t>Subsequent levels </a:t>
            </a:r>
            <a:r>
              <a:rPr lang="en-US" altLang="en-US"/>
              <a:t>-  represent 100% of the scope of their parent node</a:t>
            </a:r>
          </a:p>
        </p:txBody>
      </p:sp>
      <p:pic>
        <p:nvPicPr>
          <p:cNvPr id="24580" name="Picture 13" descr="http://www.cadence-mgmt.com/vip/images/wbshelpdiag.gif"/>
          <p:cNvPicPr>
            <a:picLocks noChangeAspect="1" noChangeArrowheads="1"/>
          </p:cNvPicPr>
          <p:nvPr/>
        </p:nvPicPr>
        <p:blipFill>
          <a:blip r:embed="rId2">
            <a:extLst>
              <a:ext uri="{28A0092B-C50C-407E-A947-70E740481C1C}">
                <a14:useLocalDpi xmlns:a14="http://schemas.microsoft.com/office/drawing/2010/main" val="0"/>
              </a:ext>
            </a:extLst>
          </a:blip>
          <a:srcRect r="24136"/>
          <a:stretch>
            <a:fillRect/>
          </a:stretch>
        </p:blipFill>
        <p:spPr bwMode="auto">
          <a:xfrm>
            <a:off x="6953250" y="2143125"/>
            <a:ext cx="3429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2D367A0C-84EE-4989-A75F-BBC7D7035BD4}"/>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ACD58B04-A5AA-47E4-B5A9-8DCAC4D733E2}"/>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4F420EEF-9D9C-447C-95BC-A30D26A7AAAE}"/>
              </a:ext>
            </a:extLst>
          </p:cNvPr>
          <p:cNvSpPr>
            <a:spLocks noGrp="1"/>
          </p:cNvSpPr>
          <p:nvPr>
            <p:ph type="sldNum" sz="quarter" idx="12"/>
          </p:nvPr>
        </p:nvSpPr>
        <p:spPr/>
        <p:txBody>
          <a:bodyPr/>
          <a:lstStyle/>
          <a:p>
            <a:fld id="{D73B18B3-006C-438B-85B5-D4E6A3FE44C0}" type="slidenum">
              <a:rPr lang="en-US" altLang="en-US" smtClean="0"/>
              <a:pPr/>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rme 1"/>
          <p:cNvSpPr>
            <a:spLocks noGrp="1"/>
          </p:cNvSpPr>
          <p:nvPr>
            <p:ph type="title"/>
          </p:nvPr>
        </p:nvSpPr>
        <p:spPr/>
        <p:txBody>
          <a:bodyPr/>
          <a:lstStyle/>
          <a:p>
            <a:pPr marL="0" indent="0" defTabSz="914400" eaLnBrk="1" hangingPunct="1"/>
            <a:r>
              <a:rPr lang="en-US" altLang="en-US"/>
              <a:t>Implementation Phase</a:t>
            </a:r>
            <a:endParaRPr lang="fr-CA" altLang="en-US"/>
          </a:p>
        </p:txBody>
      </p:sp>
      <p:sp>
        <p:nvSpPr>
          <p:cNvPr id="25603" name="Forme 2"/>
          <p:cNvSpPr>
            <a:spLocks noGrp="1"/>
          </p:cNvSpPr>
          <p:nvPr>
            <p:ph idx="1"/>
          </p:nvPr>
        </p:nvSpPr>
        <p:spPr/>
        <p:txBody>
          <a:bodyPr/>
          <a:lstStyle/>
          <a:p>
            <a:r>
              <a:rPr lang="en-US" altLang="en-US"/>
              <a:t>Execute project plan and accomplish project goals</a:t>
            </a:r>
          </a:p>
          <a:p>
            <a:r>
              <a:rPr lang="en-US" altLang="en-US"/>
              <a:t>Training Plan</a:t>
            </a:r>
          </a:p>
          <a:p>
            <a:r>
              <a:rPr lang="en-US" altLang="en-US"/>
              <a:t>System Build</a:t>
            </a:r>
          </a:p>
          <a:p>
            <a:r>
              <a:rPr lang="en-US" altLang="en-US"/>
              <a:t>Quality Assurance</a:t>
            </a:r>
          </a:p>
          <a:p>
            <a:pPr eaLnBrk="1" hangingPunct="1"/>
            <a:endParaRPr lang="fr-CA" altLang="en-US"/>
          </a:p>
        </p:txBody>
      </p:sp>
      <p:grpSp>
        <p:nvGrpSpPr>
          <p:cNvPr id="25604" name="Group 4"/>
          <p:cNvGrpSpPr>
            <a:grpSpLocks/>
          </p:cNvGrpSpPr>
          <p:nvPr/>
        </p:nvGrpSpPr>
        <p:grpSpPr bwMode="auto">
          <a:xfrm>
            <a:off x="9093200" y="3861048"/>
            <a:ext cx="1676400" cy="2043112"/>
            <a:chOff x="1824" y="633"/>
            <a:chExt cx="2834" cy="2849"/>
          </a:xfrm>
        </p:grpSpPr>
        <p:sp>
          <p:nvSpPr>
            <p:cNvPr id="25605" name="Puzzle3"/>
            <p:cNvSpPr>
              <a:spLocks noEditPoints="1" noChangeArrowheads="1"/>
            </p:cNvSpPr>
            <p:nvPr/>
          </p:nvSpPr>
          <p:spPr bwMode="auto">
            <a:xfrm>
              <a:off x="3204" y="633"/>
              <a:ext cx="1114" cy="15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69 w 21600"/>
                <a:gd name="T25" fmla="*/ 7718 h 21600"/>
                <a:gd name="T26" fmla="*/ 19157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606" name="Puzzle2"/>
            <p:cNvSpPr>
              <a:spLocks noEditPoints="1" noChangeArrowheads="1"/>
            </p:cNvSpPr>
            <p:nvPr/>
          </p:nvSpPr>
          <p:spPr bwMode="auto">
            <a:xfrm>
              <a:off x="2880" y="1736"/>
              <a:ext cx="1778" cy="1379"/>
            </a:xfrm>
            <a:custGeom>
              <a:avLst/>
              <a:gdLst>
                <a:gd name="T0" fmla="*/ 0 w 21600"/>
                <a:gd name="T1" fmla="*/ 0 h 21600"/>
                <a:gd name="T2" fmla="*/ 0 w 21600"/>
                <a:gd name="T3" fmla="*/ 0 h 21600"/>
                <a:gd name="T4" fmla="*/ 0 w 21600"/>
                <a:gd name="T5" fmla="*/ 0 h 21600"/>
                <a:gd name="T6" fmla="*/ 1 w 21600"/>
                <a:gd name="T7" fmla="*/ 0 h 21600"/>
                <a:gd name="T8" fmla="*/ 1 w 21600"/>
                <a:gd name="T9" fmla="*/ 0 h 21600"/>
                <a:gd name="T10" fmla="*/ 1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94 w 21600"/>
                <a:gd name="T25" fmla="*/ 6735 h 21600"/>
                <a:gd name="T26" fmla="*/ 16182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607" name="Puzzle4"/>
            <p:cNvSpPr>
              <a:spLocks noEditPoints="1" noChangeArrowheads="1"/>
            </p:cNvSpPr>
            <p:nvPr/>
          </p:nvSpPr>
          <p:spPr bwMode="auto">
            <a:xfrm>
              <a:off x="2192" y="1719"/>
              <a:ext cx="1072" cy="1763"/>
            </a:xfrm>
            <a:custGeom>
              <a:avLst/>
              <a:gdLst>
                <a:gd name="T0" fmla="*/ 0 w 21600"/>
                <a:gd name="T1" fmla="*/ 0 h 21600"/>
                <a:gd name="T2" fmla="*/ 0 w 21600"/>
                <a:gd name="T3" fmla="*/ 1 h 21600"/>
                <a:gd name="T4" fmla="*/ 0 w 21600"/>
                <a:gd name="T5" fmla="*/ 1 h 21600"/>
                <a:gd name="T6" fmla="*/ 0 w 21600"/>
                <a:gd name="T7" fmla="*/ 1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5 w 21600"/>
                <a:gd name="T25" fmla="*/ 5660 h 21600"/>
                <a:gd name="T26" fmla="*/ 20210 w 21600"/>
                <a:gd name="T27" fmla="*/ 159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608" name="Puzzle1"/>
            <p:cNvSpPr>
              <a:spLocks noEditPoints="1" noChangeArrowheads="1"/>
            </p:cNvSpPr>
            <p:nvPr/>
          </p:nvSpPr>
          <p:spPr bwMode="auto">
            <a:xfrm>
              <a:off x="1824" y="1091"/>
              <a:ext cx="1800" cy="1051"/>
            </a:xfrm>
            <a:custGeom>
              <a:avLst/>
              <a:gdLst>
                <a:gd name="T0" fmla="*/ 1 w 21600"/>
                <a:gd name="T1" fmla="*/ 0 h 21600"/>
                <a:gd name="T2" fmla="*/ 1 w 21600"/>
                <a:gd name="T3" fmla="*/ 0 h 21600"/>
                <a:gd name="T4" fmla="*/ 0 w 21600"/>
                <a:gd name="T5" fmla="*/ 0 h 21600"/>
                <a:gd name="T6" fmla="*/ 0 w 21600"/>
                <a:gd name="T7" fmla="*/ 0 h 21600"/>
                <a:gd name="T8" fmla="*/ 0 w 21600"/>
                <a:gd name="T9" fmla="*/ 0 h 21600"/>
                <a:gd name="T10" fmla="*/ 0 w 21600"/>
                <a:gd name="T11" fmla="*/ 0 h 21600"/>
                <a:gd name="T12" fmla="*/ 1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6084 w 21600"/>
                <a:gd name="T25" fmla="*/ 2569 h 21600"/>
                <a:gd name="T26" fmla="*/ 16128 w 21600"/>
                <a:gd name="T27" fmla="*/ 1954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
        <p:nvSpPr>
          <p:cNvPr id="2" name="Date Placeholder 1">
            <a:extLst>
              <a:ext uri="{FF2B5EF4-FFF2-40B4-BE49-F238E27FC236}">
                <a16:creationId xmlns:a16="http://schemas.microsoft.com/office/drawing/2014/main" id="{416BB62C-4D6C-4A67-8C04-0937C8588FE6}"/>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AC9CD6D7-D061-4826-B704-19E9D9ED8124}"/>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3A42B42F-EE3D-4517-89B6-506E32E37A00}"/>
              </a:ext>
            </a:extLst>
          </p:cNvPr>
          <p:cNvSpPr>
            <a:spLocks noGrp="1"/>
          </p:cNvSpPr>
          <p:nvPr>
            <p:ph type="sldNum" sz="quarter" idx="12"/>
          </p:nvPr>
        </p:nvSpPr>
        <p:spPr/>
        <p:txBody>
          <a:bodyPr/>
          <a:lstStyle/>
          <a:p>
            <a:fld id="{D73B18B3-006C-438B-85B5-D4E6A3FE44C0}" type="slidenum">
              <a:rPr lang="en-US" altLang="en-US" smtClean="0"/>
              <a:pPr/>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rme 1"/>
          <p:cNvSpPr>
            <a:spLocks noGrp="1"/>
          </p:cNvSpPr>
          <p:nvPr>
            <p:ph type="title"/>
          </p:nvPr>
        </p:nvSpPr>
        <p:spPr/>
        <p:txBody>
          <a:bodyPr/>
          <a:lstStyle/>
          <a:p>
            <a:pPr marL="0" indent="0" defTabSz="914400" eaLnBrk="1" hangingPunct="1"/>
            <a:r>
              <a:rPr lang="en-US" altLang="en-US"/>
              <a:t>Deployment Phase</a:t>
            </a:r>
            <a:endParaRPr lang="fr-CA" altLang="en-US"/>
          </a:p>
        </p:txBody>
      </p:sp>
      <p:sp>
        <p:nvSpPr>
          <p:cNvPr id="26627" name="Forme 2"/>
          <p:cNvSpPr>
            <a:spLocks noGrp="1"/>
          </p:cNvSpPr>
          <p:nvPr>
            <p:ph idx="1"/>
          </p:nvPr>
        </p:nvSpPr>
        <p:spPr/>
        <p:txBody>
          <a:bodyPr/>
          <a:lstStyle/>
          <a:p>
            <a:r>
              <a:rPr lang="en-US" altLang="en-US"/>
              <a:t>User Training</a:t>
            </a:r>
          </a:p>
          <a:p>
            <a:r>
              <a:rPr lang="en-US" altLang="en-US"/>
              <a:t>Production Review</a:t>
            </a:r>
          </a:p>
          <a:p>
            <a:r>
              <a:rPr lang="en-US" altLang="en-US"/>
              <a:t>Start Using</a:t>
            </a:r>
          </a:p>
          <a:p>
            <a:pPr eaLnBrk="1" hangingPunct="1"/>
            <a:endParaRPr lang="fr-CA" altLang="en-US"/>
          </a:p>
        </p:txBody>
      </p:sp>
      <p:pic>
        <p:nvPicPr>
          <p:cNvPr id="26628" name="Picture 4" descr="C:\Users\Avneet\AppData\Local\Microsoft\Windows\Temporary Internet Files\Content.IE5\L1CQEF7Z\MCj0389300000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64352" y="4333875"/>
            <a:ext cx="15779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D483B48F-439A-4311-818D-863837D10806}"/>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B61A7D4E-38BC-4285-B5D2-15F7603946E8}"/>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1B497F32-53AD-4F65-9146-F569FFD75452}"/>
              </a:ext>
            </a:extLst>
          </p:cNvPr>
          <p:cNvSpPr>
            <a:spLocks noGrp="1"/>
          </p:cNvSpPr>
          <p:nvPr>
            <p:ph type="sldNum" sz="quarter" idx="12"/>
          </p:nvPr>
        </p:nvSpPr>
        <p:spPr/>
        <p:txBody>
          <a:bodyPr/>
          <a:lstStyle/>
          <a:p>
            <a:fld id="{D73B18B3-006C-438B-85B5-D4E6A3FE44C0}"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rme 1"/>
          <p:cNvSpPr>
            <a:spLocks noGrp="1"/>
          </p:cNvSpPr>
          <p:nvPr>
            <p:ph type="title"/>
          </p:nvPr>
        </p:nvSpPr>
        <p:spPr/>
        <p:txBody>
          <a:bodyPr/>
          <a:lstStyle/>
          <a:p>
            <a:pPr marL="0" indent="0" defTabSz="914400" eaLnBrk="1" hangingPunct="1"/>
            <a:r>
              <a:rPr lang="en-US" altLang="en-US"/>
              <a:t>Closing Phase</a:t>
            </a:r>
            <a:endParaRPr lang="fr-CA" altLang="en-US"/>
          </a:p>
        </p:txBody>
      </p:sp>
      <p:sp>
        <p:nvSpPr>
          <p:cNvPr id="27651" name="Forme 2"/>
          <p:cNvSpPr>
            <a:spLocks noGrp="1"/>
          </p:cNvSpPr>
          <p:nvPr>
            <p:ph idx="1"/>
          </p:nvPr>
        </p:nvSpPr>
        <p:spPr/>
        <p:txBody>
          <a:bodyPr/>
          <a:lstStyle/>
          <a:p>
            <a:r>
              <a:rPr lang="en-US" altLang="en-US"/>
              <a:t>Contractual Closeout</a:t>
            </a:r>
          </a:p>
          <a:p>
            <a:r>
              <a:rPr lang="en-US" altLang="en-US"/>
              <a:t>Post Production Transition</a:t>
            </a:r>
          </a:p>
          <a:p>
            <a:r>
              <a:rPr lang="en-US" altLang="en-US"/>
              <a:t>Lessons Learned</a:t>
            </a:r>
          </a:p>
          <a:p>
            <a:pPr eaLnBrk="1" hangingPunct="1"/>
            <a:endParaRPr lang="fr-CA" altLang="en-US"/>
          </a:p>
        </p:txBody>
      </p:sp>
      <p:pic>
        <p:nvPicPr>
          <p:cNvPr id="27652" name="Picture 5" descr="C:\Users\Avneet\AppData\Local\Microsoft\Windows\Temporary Internet Files\Content.IE5\L1CQEF7Z\MCSY00298_000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8368" y="3933056"/>
            <a:ext cx="14065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69B44E2B-8A63-40AE-BBB4-4E9F7CF825DA}"/>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61BD0582-CAC1-4DBF-8ED0-5F945C284B02}"/>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996A20CB-EC15-40D9-A433-4D53F0806CDA}"/>
              </a:ext>
            </a:extLst>
          </p:cNvPr>
          <p:cNvSpPr>
            <a:spLocks noGrp="1"/>
          </p:cNvSpPr>
          <p:nvPr>
            <p:ph type="sldNum" sz="quarter" idx="12"/>
          </p:nvPr>
        </p:nvSpPr>
        <p:spPr/>
        <p:txBody>
          <a:bodyPr/>
          <a:lstStyle/>
          <a:p>
            <a:fld id="{D73B18B3-006C-438B-85B5-D4E6A3FE44C0}"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25AC-381C-4E40-BF27-C664CDBCF088}"/>
              </a:ext>
            </a:extLst>
          </p:cNvPr>
          <p:cNvSpPr>
            <a:spLocks noGrp="1"/>
          </p:cNvSpPr>
          <p:nvPr>
            <p:ph type="title"/>
          </p:nvPr>
        </p:nvSpPr>
        <p:spPr>
          <a:xfrm>
            <a:off x="2010112" y="1309770"/>
            <a:ext cx="8229600" cy="707926"/>
          </a:xfrm>
        </p:spPr>
        <p:txBody>
          <a:bodyPr/>
          <a:lstStyle/>
          <a:p>
            <a:pPr marL="0"/>
            <a:r>
              <a:rPr lang="en-US" dirty="0"/>
              <a:t>Some PM Courses at TTU</a:t>
            </a:r>
            <a:br>
              <a:rPr lang="en-US" dirty="0"/>
            </a:br>
            <a:r>
              <a:rPr lang="en-US" sz="2800" i="1" dirty="0"/>
              <a:t>If you’re looking for a technical elective…</a:t>
            </a:r>
            <a:endParaRPr lang="en-US" i="1" dirty="0"/>
          </a:p>
        </p:txBody>
      </p:sp>
      <p:sp>
        <p:nvSpPr>
          <p:cNvPr id="4" name="Date Placeholder 3">
            <a:extLst>
              <a:ext uri="{FF2B5EF4-FFF2-40B4-BE49-F238E27FC236}">
                <a16:creationId xmlns:a16="http://schemas.microsoft.com/office/drawing/2014/main" id="{560E9A67-174B-4D27-A457-6009E4A18214}"/>
              </a:ext>
            </a:extLst>
          </p:cNvPr>
          <p:cNvSpPr>
            <a:spLocks noGrp="1"/>
          </p:cNvSpPr>
          <p:nvPr>
            <p:ph type="dt" sz="half" idx="10"/>
          </p:nvPr>
        </p:nvSpPr>
        <p:spPr/>
        <p:txBody>
          <a:bodyPr/>
          <a:lstStyle/>
          <a:p>
            <a:pPr>
              <a:defRPr/>
            </a:pPr>
            <a:r>
              <a:rPr lang="en-US"/>
              <a:t>CE 4200</a:t>
            </a:r>
            <a:endParaRPr lang="en-US" dirty="0"/>
          </a:p>
        </p:txBody>
      </p:sp>
      <p:sp>
        <p:nvSpPr>
          <p:cNvPr id="5" name="Footer Placeholder 4">
            <a:extLst>
              <a:ext uri="{FF2B5EF4-FFF2-40B4-BE49-F238E27FC236}">
                <a16:creationId xmlns:a16="http://schemas.microsoft.com/office/drawing/2014/main" id="{8CF67D63-DF9A-43DD-BABE-1B6126676A3D}"/>
              </a:ext>
            </a:extLst>
          </p:cNvPr>
          <p:cNvSpPr>
            <a:spLocks noGrp="1"/>
          </p:cNvSpPr>
          <p:nvPr>
            <p:ph type="ftr" sz="quarter" idx="11"/>
          </p:nvPr>
        </p:nvSpPr>
        <p:spPr/>
        <p:txBody>
          <a:bodyPr/>
          <a:lstStyle/>
          <a:p>
            <a:pPr>
              <a:defRPr/>
            </a:pPr>
            <a:r>
              <a:rPr lang="en-US"/>
              <a:t>Project Management</a:t>
            </a:r>
          </a:p>
        </p:txBody>
      </p:sp>
      <p:sp>
        <p:nvSpPr>
          <p:cNvPr id="6" name="Slide Number Placeholder 5">
            <a:extLst>
              <a:ext uri="{FF2B5EF4-FFF2-40B4-BE49-F238E27FC236}">
                <a16:creationId xmlns:a16="http://schemas.microsoft.com/office/drawing/2014/main" id="{74B0FF44-7F23-482C-B351-F9F406A0D2B9}"/>
              </a:ext>
            </a:extLst>
          </p:cNvPr>
          <p:cNvSpPr>
            <a:spLocks noGrp="1"/>
          </p:cNvSpPr>
          <p:nvPr>
            <p:ph type="sldNum" sz="quarter" idx="12"/>
          </p:nvPr>
        </p:nvSpPr>
        <p:spPr/>
        <p:txBody>
          <a:bodyPr/>
          <a:lstStyle/>
          <a:p>
            <a:fld id="{D73B18B3-006C-438B-85B5-D4E6A3FE44C0}" type="slidenum">
              <a:rPr lang="en-US" altLang="en-US" smtClean="0"/>
              <a:pPr/>
              <a:t>38</a:t>
            </a:fld>
            <a:endParaRPr lang="en-US" altLang="en-US"/>
          </a:p>
        </p:txBody>
      </p:sp>
      <p:pic>
        <p:nvPicPr>
          <p:cNvPr id="7" name="Picture 6">
            <a:extLst>
              <a:ext uri="{FF2B5EF4-FFF2-40B4-BE49-F238E27FC236}">
                <a16:creationId xmlns:a16="http://schemas.microsoft.com/office/drawing/2014/main" id="{59C307FB-D8DD-4D98-8F9B-BEBC7AAD4401}"/>
              </a:ext>
            </a:extLst>
          </p:cNvPr>
          <p:cNvPicPr>
            <a:picLocks noChangeAspect="1"/>
          </p:cNvPicPr>
          <p:nvPr/>
        </p:nvPicPr>
        <p:blipFill>
          <a:blip r:embed="rId2"/>
          <a:stretch>
            <a:fillRect/>
          </a:stretch>
        </p:blipFill>
        <p:spPr>
          <a:xfrm>
            <a:off x="6348008" y="4149081"/>
            <a:ext cx="4114800" cy="1241385"/>
          </a:xfrm>
          <a:prstGeom prst="rect">
            <a:avLst/>
          </a:prstGeom>
        </p:spPr>
      </p:pic>
      <p:pic>
        <p:nvPicPr>
          <p:cNvPr id="8" name="Picture 7">
            <a:extLst>
              <a:ext uri="{FF2B5EF4-FFF2-40B4-BE49-F238E27FC236}">
                <a16:creationId xmlns:a16="http://schemas.microsoft.com/office/drawing/2014/main" id="{743C8607-7294-406C-AE9C-A029CB5E37B9}"/>
              </a:ext>
            </a:extLst>
          </p:cNvPr>
          <p:cNvPicPr>
            <a:picLocks noChangeAspect="1"/>
          </p:cNvPicPr>
          <p:nvPr/>
        </p:nvPicPr>
        <p:blipFill>
          <a:blip r:embed="rId3"/>
          <a:stretch>
            <a:fillRect/>
          </a:stretch>
        </p:blipFill>
        <p:spPr>
          <a:xfrm>
            <a:off x="6348008" y="2448137"/>
            <a:ext cx="4114800" cy="1226610"/>
          </a:xfrm>
          <a:prstGeom prst="rect">
            <a:avLst/>
          </a:prstGeom>
        </p:spPr>
      </p:pic>
      <p:pic>
        <p:nvPicPr>
          <p:cNvPr id="9" name="Picture 8">
            <a:extLst>
              <a:ext uri="{FF2B5EF4-FFF2-40B4-BE49-F238E27FC236}">
                <a16:creationId xmlns:a16="http://schemas.microsoft.com/office/drawing/2014/main" id="{503E70DB-DE4E-4651-B25A-2AB2FAA9668E}"/>
              </a:ext>
            </a:extLst>
          </p:cNvPr>
          <p:cNvPicPr>
            <a:picLocks noChangeAspect="1"/>
          </p:cNvPicPr>
          <p:nvPr/>
        </p:nvPicPr>
        <p:blipFill>
          <a:blip r:embed="rId4"/>
          <a:stretch>
            <a:fillRect/>
          </a:stretch>
        </p:blipFill>
        <p:spPr>
          <a:xfrm>
            <a:off x="2017184" y="2439374"/>
            <a:ext cx="4114800" cy="1384705"/>
          </a:xfrm>
          <a:prstGeom prst="rect">
            <a:avLst/>
          </a:prstGeom>
        </p:spPr>
      </p:pic>
      <p:pic>
        <p:nvPicPr>
          <p:cNvPr id="10" name="Picture 9">
            <a:extLst>
              <a:ext uri="{FF2B5EF4-FFF2-40B4-BE49-F238E27FC236}">
                <a16:creationId xmlns:a16="http://schemas.microsoft.com/office/drawing/2014/main" id="{DC8C5A0A-A87E-4680-8A42-E6007BC1D27C}"/>
              </a:ext>
            </a:extLst>
          </p:cNvPr>
          <p:cNvPicPr>
            <a:picLocks noChangeAspect="1"/>
          </p:cNvPicPr>
          <p:nvPr/>
        </p:nvPicPr>
        <p:blipFill>
          <a:blip r:embed="rId5"/>
          <a:stretch>
            <a:fillRect/>
          </a:stretch>
        </p:blipFill>
        <p:spPr>
          <a:xfrm>
            <a:off x="2010112" y="4125448"/>
            <a:ext cx="4114800" cy="1387548"/>
          </a:xfrm>
          <a:prstGeom prst="rect">
            <a:avLst/>
          </a:prstGeom>
        </p:spPr>
      </p:pic>
    </p:spTree>
    <p:extLst>
      <p:ext uri="{BB962C8B-B14F-4D97-AF65-F5344CB8AC3E}">
        <p14:creationId xmlns:p14="http://schemas.microsoft.com/office/powerpoint/2010/main" val="984296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A project </a:t>
            </a:r>
            <a:r>
              <a:rPr lang="en-US" altLang="en-US" dirty="0"/>
              <a:t>is a temporary endeavor undertaken to produce a unique product or service</a:t>
            </a:r>
          </a:p>
          <a:p>
            <a:r>
              <a:rPr lang="en-US" dirty="0"/>
              <a:t>It is common for business activities to be “project based”</a:t>
            </a:r>
          </a:p>
          <a:p>
            <a:r>
              <a:rPr lang="en-US" altLang="en-US" dirty="0"/>
              <a:t>Projects can go well or they can go poorly</a:t>
            </a:r>
          </a:p>
          <a:p>
            <a:r>
              <a:rPr lang="en-US" altLang="en-US" dirty="0"/>
              <a:t>The triple constraints on any project are scope, cost and time… assumes acceptable quality</a:t>
            </a:r>
          </a:p>
          <a:p>
            <a:r>
              <a:rPr lang="en-US" altLang="en-US" dirty="0"/>
              <a:t>Project management is </a:t>
            </a:r>
            <a:r>
              <a:rPr lang="en-US" sz="2400" dirty="0"/>
              <a:t>the application of skills, knowledge, tools and techniques to project activities to meet the project requirements</a:t>
            </a:r>
            <a:endParaRPr lang="en-US" altLang="en-US" dirty="0"/>
          </a:p>
          <a:p>
            <a:endParaRPr lang="en-US" dirty="0"/>
          </a:p>
        </p:txBody>
      </p:sp>
      <p:sp>
        <p:nvSpPr>
          <p:cNvPr id="4" name="Date Placeholder 3">
            <a:extLst>
              <a:ext uri="{FF2B5EF4-FFF2-40B4-BE49-F238E27FC236}">
                <a16:creationId xmlns:a16="http://schemas.microsoft.com/office/drawing/2014/main" id="{CD399BDF-CFBF-49B9-86A5-CF259CEE183E}"/>
              </a:ext>
            </a:extLst>
          </p:cNvPr>
          <p:cNvSpPr>
            <a:spLocks noGrp="1"/>
          </p:cNvSpPr>
          <p:nvPr>
            <p:ph type="dt" sz="half" idx="10"/>
          </p:nvPr>
        </p:nvSpPr>
        <p:spPr/>
        <p:txBody>
          <a:bodyPr/>
          <a:lstStyle/>
          <a:p>
            <a:pPr>
              <a:defRPr/>
            </a:pPr>
            <a:r>
              <a:rPr lang="en-US"/>
              <a:t>CE 4200</a:t>
            </a:r>
            <a:endParaRPr lang="en-US" dirty="0"/>
          </a:p>
        </p:txBody>
      </p:sp>
      <p:sp>
        <p:nvSpPr>
          <p:cNvPr id="5" name="Footer Placeholder 4">
            <a:extLst>
              <a:ext uri="{FF2B5EF4-FFF2-40B4-BE49-F238E27FC236}">
                <a16:creationId xmlns:a16="http://schemas.microsoft.com/office/drawing/2014/main" id="{2971D2FA-5C50-408E-AF1B-BBDEE65ABB42}"/>
              </a:ext>
            </a:extLst>
          </p:cNvPr>
          <p:cNvSpPr>
            <a:spLocks noGrp="1"/>
          </p:cNvSpPr>
          <p:nvPr>
            <p:ph type="ftr" sz="quarter" idx="11"/>
          </p:nvPr>
        </p:nvSpPr>
        <p:spPr/>
        <p:txBody>
          <a:bodyPr/>
          <a:lstStyle/>
          <a:p>
            <a:pPr>
              <a:defRPr/>
            </a:pPr>
            <a:r>
              <a:rPr lang="en-US"/>
              <a:t>Project Management</a:t>
            </a:r>
          </a:p>
        </p:txBody>
      </p:sp>
      <p:sp>
        <p:nvSpPr>
          <p:cNvPr id="6" name="Slide Number Placeholder 5">
            <a:extLst>
              <a:ext uri="{FF2B5EF4-FFF2-40B4-BE49-F238E27FC236}">
                <a16:creationId xmlns:a16="http://schemas.microsoft.com/office/drawing/2014/main" id="{E56D259A-502D-4862-BA67-3A5D7BBF924F}"/>
              </a:ext>
            </a:extLst>
          </p:cNvPr>
          <p:cNvSpPr>
            <a:spLocks noGrp="1"/>
          </p:cNvSpPr>
          <p:nvPr>
            <p:ph type="sldNum" sz="quarter" idx="12"/>
          </p:nvPr>
        </p:nvSpPr>
        <p:spPr/>
        <p:txBody>
          <a:bodyPr/>
          <a:lstStyle/>
          <a:p>
            <a:fld id="{D73B18B3-006C-438B-85B5-D4E6A3FE44C0}" type="slidenum">
              <a:rPr lang="en-US" altLang="en-US" smtClean="0"/>
              <a:pPr/>
              <a:t>39</a:t>
            </a:fld>
            <a:endParaRPr lang="en-US" altLang="en-US"/>
          </a:p>
        </p:txBody>
      </p:sp>
    </p:spTree>
    <p:extLst>
      <p:ext uri="{BB962C8B-B14F-4D97-AF65-F5344CB8AC3E}">
        <p14:creationId xmlns:p14="http://schemas.microsoft.com/office/powerpoint/2010/main" val="2062364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87889" y="1124744"/>
            <a:ext cx="5060021" cy="1872208"/>
          </a:xfrm>
          <a:prstGeom prst="rect">
            <a:avLst/>
          </a:prstGeom>
        </p:spPr>
      </p:pic>
      <p:sp>
        <p:nvSpPr>
          <p:cNvPr id="3" name="Rectangle 2"/>
          <p:cNvSpPr/>
          <p:nvPr/>
        </p:nvSpPr>
        <p:spPr>
          <a:xfrm>
            <a:off x="2043664" y="3140968"/>
            <a:ext cx="8084357" cy="3416320"/>
          </a:xfrm>
          <a:prstGeom prst="rect">
            <a:avLst/>
          </a:prstGeom>
        </p:spPr>
        <p:txBody>
          <a:bodyPr wrap="square">
            <a:spAutoFit/>
          </a:bodyPr>
          <a:lstStyle/>
          <a:p>
            <a:r>
              <a:rPr lang="en-US" dirty="0"/>
              <a:t>The </a:t>
            </a:r>
            <a:r>
              <a:rPr lang="en-US" b="1" dirty="0"/>
              <a:t>Project Management Institute</a:t>
            </a:r>
            <a:r>
              <a:rPr lang="en-US" dirty="0"/>
              <a:t> (</a:t>
            </a:r>
            <a:r>
              <a:rPr lang="en-US" b="1" dirty="0"/>
              <a:t>PMI</a:t>
            </a:r>
            <a:r>
              <a:rPr lang="en-US" dirty="0"/>
              <a:t>) is a global nonprofit professional organization for project management.</a:t>
            </a:r>
          </a:p>
          <a:p>
            <a:endParaRPr lang="en-US" dirty="0"/>
          </a:p>
          <a:p>
            <a:r>
              <a:rPr lang="en-US" dirty="0"/>
              <a:t>The PMI serves more than 2.9 million professionals including over 500,000 members in 208 countries and territories around the world, with 300 chapters and 10,000 volunteers serving local members in over 80 countries.</a:t>
            </a:r>
          </a:p>
          <a:p>
            <a:endParaRPr lang="en-US" dirty="0"/>
          </a:p>
          <a:p>
            <a:r>
              <a:rPr lang="en-US" dirty="0"/>
              <a:t>Its services include the development of standards, research, education, publication, networking-opportunities in local chapters, hosting conferences and training seminars, and providing accreditation in project management.</a:t>
            </a:r>
          </a:p>
          <a:p>
            <a:endParaRPr lang="en-US" dirty="0"/>
          </a:p>
          <a:p>
            <a:endParaRPr lang="en-US" dirty="0"/>
          </a:p>
        </p:txBody>
      </p:sp>
      <p:sp>
        <p:nvSpPr>
          <p:cNvPr id="4" name="Date Placeholder 3">
            <a:extLst>
              <a:ext uri="{FF2B5EF4-FFF2-40B4-BE49-F238E27FC236}">
                <a16:creationId xmlns:a16="http://schemas.microsoft.com/office/drawing/2014/main" id="{A255DCA0-7D3C-41BF-AB1F-E0D3F409046D}"/>
              </a:ext>
            </a:extLst>
          </p:cNvPr>
          <p:cNvSpPr>
            <a:spLocks noGrp="1"/>
          </p:cNvSpPr>
          <p:nvPr>
            <p:ph type="dt" sz="half" idx="10"/>
          </p:nvPr>
        </p:nvSpPr>
        <p:spPr/>
        <p:txBody>
          <a:bodyPr/>
          <a:lstStyle/>
          <a:p>
            <a:pPr>
              <a:defRPr/>
            </a:pPr>
            <a:r>
              <a:rPr lang="en-US"/>
              <a:t>CE 4200</a:t>
            </a:r>
            <a:endParaRPr lang="en-US" dirty="0"/>
          </a:p>
        </p:txBody>
      </p:sp>
      <p:sp>
        <p:nvSpPr>
          <p:cNvPr id="5" name="Footer Placeholder 4">
            <a:extLst>
              <a:ext uri="{FF2B5EF4-FFF2-40B4-BE49-F238E27FC236}">
                <a16:creationId xmlns:a16="http://schemas.microsoft.com/office/drawing/2014/main" id="{F6073D80-941D-43F7-B992-383B8A58B2A0}"/>
              </a:ext>
            </a:extLst>
          </p:cNvPr>
          <p:cNvSpPr>
            <a:spLocks noGrp="1"/>
          </p:cNvSpPr>
          <p:nvPr>
            <p:ph type="ftr" sz="quarter" idx="11"/>
          </p:nvPr>
        </p:nvSpPr>
        <p:spPr/>
        <p:txBody>
          <a:bodyPr/>
          <a:lstStyle/>
          <a:p>
            <a:pPr>
              <a:defRPr/>
            </a:pPr>
            <a:r>
              <a:rPr lang="en-US"/>
              <a:t>Project Management</a:t>
            </a:r>
          </a:p>
        </p:txBody>
      </p:sp>
      <p:sp>
        <p:nvSpPr>
          <p:cNvPr id="6" name="Slide Number Placeholder 5">
            <a:extLst>
              <a:ext uri="{FF2B5EF4-FFF2-40B4-BE49-F238E27FC236}">
                <a16:creationId xmlns:a16="http://schemas.microsoft.com/office/drawing/2014/main" id="{DDD635F5-1773-4AEB-92B4-FB76310FAAC2}"/>
              </a:ext>
            </a:extLst>
          </p:cNvPr>
          <p:cNvSpPr>
            <a:spLocks noGrp="1"/>
          </p:cNvSpPr>
          <p:nvPr>
            <p:ph type="sldNum" sz="quarter" idx="12"/>
          </p:nvPr>
        </p:nvSpPr>
        <p:spPr/>
        <p:txBody>
          <a:bodyPr/>
          <a:lstStyle/>
          <a:p>
            <a:fld id="{A7D8CB15-DA5E-4ABB-AB8E-4F97E7CC0DA0}" type="slidenum">
              <a:rPr lang="en-US" altLang="en-US" smtClean="0"/>
              <a:pPr/>
              <a:t>4</a:t>
            </a:fld>
            <a:endParaRPr lang="en-US" altLang="en-US"/>
          </a:p>
        </p:txBody>
      </p:sp>
    </p:spTree>
    <p:extLst>
      <p:ext uri="{BB962C8B-B14F-4D97-AF65-F5344CB8AC3E}">
        <p14:creationId xmlns:p14="http://schemas.microsoft.com/office/powerpoint/2010/main" val="6924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THANK YOU.</a:t>
            </a:r>
          </a:p>
        </p:txBody>
      </p:sp>
      <p:sp>
        <p:nvSpPr>
          <p:cNvPr id="2" name="Date Placeholder 1">
            <a:extLst>
              <a:ext uri="{FF2B5EF4-FFF2-40B4-BE49-F238E27FC236}">
                <a16:creationId xmlns:a16="http://schemas.microsoft.com/office/drawing/2014/main" id="{34BD5DEE-7AAF-4ECD-B4AF-79A890BDB35E}"/>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E3B0435B-4F05-4A57-894D-5118F8E9F503}"/>
              </a:ext>
            </a:extLst>
          </p:cNvPr>
          <p:cNvSpPr>
            <a:spLocks noGrp="1"/>
          </p:cNvSpPr>
          <p:nvPr>
            <p:ph type="ftr" sz="quarter" idx="11"/>
          </p:nvPr>
        </p:nvSpPr>
        <p:spPr/>
        <p:txBody>
          <a:bodyPr/>
          <a:lstStyle/>
          <a:p>
            <a:pPr>
              <a:defRPr/>
            </a:pPr>
            <a:r>
              <a:rPr lang="en-US"/>
              <a:t>Project Management</a:t>
            </a:r>
          </a:p>
        </p:txBody>
      </p:sp>
      <p:sp>
        <p:nvSpPr>
          <p:cNvPr id="5" name="Slide Number Placeholder 4">
            <a:extLst>
              <a:ext uri="{FF2B5EF4-FFF2-40B4-BE49-F238E27FC236}">
                <a16:creationId xmlns:a16="http://schemas.microsoft.com/office/drawing/2014/main" id="{03140EAC-E50A-4132-85EC-4A34C5C90F04}"/>
              </a:ext>
            </a:extLst>
          </p:cNvPr>
          <p:cNvSpPr>
            <a:spLocks noGrp="1"/>
          </p:cNvSpPr>
          <p:nvPr>
            <p:ph type="sldNum" sz="quarter" idx="12"/>
          </p:nvPr>
        </p:nvSpPr>
        <p:spPr/>
        <p:txBody>
          <a:bodyPr/>
          <a:lstStyle/>
          <a:p>
            <a:fld id="{7CDDF603-23B4-4AB5-B976-93A131118701}" type="slidenum">
              <a:rPr lang="en-US" altLang="en-US" smtClean="0"/>
              <a:pPr/>
              <a:t>40</a:t>
            </a:fld>
            <a:endParaRPr lang="en-US" altLang="en-US"/>
          </a:p>
        </p:txBody>
      </p:sp>
    </p:spTree>
    <p:extLst>
      <p:ext uri="{BB962C8B-B14F-4D97-AF65-F5344CB8AC3E}">
        <p14:creationId xmlns:p14="http://schemas.microsoft.com/office/powerpoint/2010/main" val="3894803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51585" y="1484784"/>
            <a:ext cx="3529263" cy="4572000"/>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p:cNvSpPr txBox="1"/>
          <p:nvPr/>
        </p:nvSpPr>
        <p:spPr>
          <a:xfrm>
            <a:off x="6312024" y="1700809"/>
            <a:ext cx="3816424" cy="4247317"/>
          </a:xfrm>
          <a:prstGeom prst="rect">
            <a:avLst/>
          </a:prstGeom>
          <a:noFill/>
        </p:spPr>
        <p:txBody>
          <a:bodyPr wrap="square" rtlCol="0">
            <a:spAutoFit/>
          </a:bodyPr>
          <a:lstStyle/>
          <a:p>
            <a:r>
              <a:rPr lang="en-US" dirty="0"/>
              <a:t>The </a:t>
            </a:r>
            <a:r>
              <a:rPr lang="en-US" b="1" dirty="0"/>
              <a:t>Project Management Body of Knowledge</a:t>
            </a:r>
            <a:r>
              <a:rPr lang="en-US" dirty="0"/>
              <a:t> is a set of standard terminology and guidelines (a body of knowledge) for project management.</a:t>
            </a:r>
          </a:p>
          <a:p>
            <a:endParaRPr lang="en-US" dirty="0"/>
          </a:p>
          <a:p>
            <a:r>
              <a:rPr lang="en-US" i="1" dirty="0"/>
              <a:t>The PMBOK Guide</a:t>
            </a:r>
            <a:r>
              <a:rPr lang="en-US" dirty="0"/>
              <a:t> is intended to be a "subset of the project management body of knowledge that is generally recognized as a good practice.</a:t>
            </a:r>
          </a:p>
          <a:p>
            <a:endParaRPr lang="en-US" dirty="0"/>
          </a:p>
          <a:p>
            <a:r>
              <a:rPr lang="en-US" dirty="0"/>
              <a:t>The PMI produced the first Project Management Body of Knowledge (PMBOK) in 1996.</a:t>
            </a:r>
          </a:p>
        </p:txBody>
      </p:sp>
      <p:sp>
        <p:nvSpPr>
          <p:cNvPr id="2" name="Date Placeholder 1">
            <a:extLst>
              <a:ext uri="{FF2B5EF4-FFF2-40B4-BE49-F238E27FC236}">
                <a16:creationId xmlns:a16="http://schemas.microsoft.com/office/drawing/2014/main" id="{8BB4849A-EA96-4B93-8B46-8A8A7E75BAF7}"/>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CD4503B4-8B52-4AC4-A3AC-E9323204FC6D}"/>
              </a:ext>
            </a:extLst>
          </p:cNvPr>
          <p:cNvSpPr>
            <a:spLocks noGrp="1"/>
          </p:cNvSpPr>
          <p:nvPr>
            <p:ph type="ftr" sz="quarter" idx="11"/>
          </p:nvPr>
        </p:nvSpPr>
        <p:spPr/>
        <p:txBody>
          <a:bodyPr/>
          <a:lstStyle/>
          <a:p>
            <a:pPr>
              <a:defRPr/>
            </a:pPr>
            <a:r>
              <a:rPr lang="en-US"/>
              <a:t>Project Management</a:t>
            </a:r>
          </a:p>
        </p:txBody>
      </p:sp>
      <p:sp>
        <p:nvSpPr>
          <p:cNvPr id="6" name="Slide Number Placeholder 5">
            <a:extLst>
              <a:ext uri="{FF2B5EF4-FFF2-40B4-BE49-F238E27FC236}">
                <a16:creationId xmlns:a16="http://schemas.microsoft.com/office/drawing/2014/main" id="{0EA52652-89F6-4638-AB32-1AEDDC06A581}"/>
              </a:ext>
            </a:extLst>
          </p:cNvPr>
          <p:cNvSpPr>
            <a:spLocks noGrp="1"/>
          </p:cNvSpPr>
          <p:nvPr>
            <p:ph type="sldNum" sz="quarter" idx="12"/>
          </p:nvPr>
        </p:nvSpPr>
        <p:spPr/>
        <p:txBody>
          <a:bodyPr/>
          <a:lstStyle/>
          <a:p>
            <a:fld id="{A7D8CB15-DA5E-4ABB-AB8E-4F97E7CC0DA0}" type="slidenum">
              <a:rPr lang="en-US" altLang="en-US" smtClean="0"/>
              <a:pPr/>
              <a:t>5</a:t>
            </a:fld>
            <a:endParaRPr lang="en-US" altLang="en-US"/>
          </a:p>
        </p:txBody>
      </p:sp>
    </p:spTree>
    <p:extLst>
      <p:ext uri="{BB962C8B-B14F-4D97-AF65-F5344CB8AC3E}">
        <p14:creationId xmlns:p14="http://schemas.microsoft.com/office/powerpoint/2010/main" val="3881955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586" t="11201" r="9270" b="12257"/>
          <a:stretch/>
        </p:blipFill>
        <p:spPr>
          <a:xfrm>
            <a:off x="7811234" y="730734"/>
            <a:ext cx="3351006" cy="2592288"/>
          </a:xfrm>
          <a:prstGeom prst="rect">
            <a:avLst/>
          </a:prstGeom>
        </p:spPr>
      </p:pic>
      <p:sp>
        <p:nvSpPr>
          <p:cNvPr id="3" name="Rectangle 2"/>
          <p:cNvSpPr/>
          <p:nvPr/>
        </p:nvSpPr>
        <p:spPr>
          <a:xfrm>
            <a:off x="2030495" y="908720"/>
            <a:ext cx="4752528" cy="2308324"/>
          </a:xfrm>
          <a:prstGeom prst="rect">
            <a:avLst/>
          </a:prstGeom>
        </p:spPr>
        <p:txBody>
          <a:bodyPr wrap="square">
            <a:spAutoFit/>
          </a:bodyPr>
          <a:lstStyle/>
          <a:p>
            <a:r>
              <a:rPr lang="en-US" sz="8800" b="1" dirty="0">
                <a:solidFill>
                  <a:srgbClr val="000000"/>
                </a:solidFill>
                <a:effectLst>
                  <a:outerShdw blurRad="38100" dist="38100" dir="2700000" algn="tl">
                    <a:srgbClr val="000000">
                      <a:alpha val="43137"/>
                    </a:srgbClr>
                  </a:outerShdw>
                </a:effectLst>
                <a:latin typeface="+mj-lt"/>
              </a:rPr>
              <a:t>PMP</a:t>
            </a:r>
          </a:p>
          <a:p>
            <a:r>
              <a:rPr lang="en-US" sz="2800" b="1" dirty="0">
                <a:solidFill>
                  <a:srgbClr val="000000"/>
                </a:solidFill>
                <a:latin typeface="+mj-lt"/>
              </a:rPr>
              <a:t>Project Management Professional</a:t>
            </a:r>
          </a:p>
        </p:txBody>
      </p:sp>
      <p:sp>
        <p:nvSpPr>
          <p:cNvPr id="4" name="Rectangle 3"/>
          <p:cNvSpPr/>
          <p:nvPr/>
        </p:nvSpPr>
        <p:spPr>
          <a:xfrm>
            <a:off x="2033675" y="3429000"/>
            <a:ext cx="7734733" cy="2862322"/>
          </a:xfrm>
          <a:prstGeom prst="rect">
            <a:avLst/>
          </a:prstGeom>
        </p:spPr>
        <p:txBody>
          <a:bodyPr wrap="square">
            <a:spAutoFit/>
          </a:bodyPr>
          <a:lstStyle/>
          <a:p>
            <a:r>
              <a:rPr lang="en-US" dirty="0"/>
              <a:t>Government, commercial and other organizations employ PMP certified project managers in an attempt to improve the success rate of projects in all areas of knowledge, by applying a standardized and evolving set of project management principles as contained in PMI's PMBOK Guide.</a:t>
            </a:r>
          </a:p>
          <a:p>
            <a:endParaRPr lang="en-US" dirty="0"/>
          </a:p>
          <a:p>
            <a:r>
              <a:rPr lang="en-US" dirty="0"/>
              <a:t>Candidates must have completed a high school diploma or an associates degree with 60 months and 7,500 hours of project management experience, or a bachelor's degree with 36 months and 4,500 hours of project management experience. </a:t>
            </a:r>
          </a:p>
        </p:txBody>
      </p:sp>
      <p:sp>
        <p:nvSpPr>
          <p:cNvPr id="5" name="Date Placeholder 4">
            <a:extLst>
              <a:ext uri="{FF2B5EF4-FFF2-40B4-BE49-F238E27FC236}">
                <a16:creationId xmlns:a16="http://schemas.microsoft.com/office/drawing/2014/main" id="{A0B40246-2F1D-4BA4-A9FB-68308D152AE0}"/>
              </a:ext>
            </a:extLst>
          </p:cNvPr>
          <p:cNvSpPr>
            <a:spLocks noGrp="1"/>
          </p:cNvSpPr>
          <p:nvPr>
            <p:ph type="dt" sz="half" idx="10"/>
          </p:nvPr>
        </p:nvSpPr>
        <p:spPr/>
        <p:txBody>
          <a:bodyPr/>
          <a:lstStyle/>
          <a:p>
            <a:pPr>
              <a:defRPr/>
            </a:pPr>
            <a:r>
              <a:rPr lang="en-US"/>
              <a:t>CE 4200</a:t>
            </a:r>
            <a:endParaRPr lang="en-US" dirty="0"/>
          </a:p>
        </p:txBody>
      </p:sp>
      <p:sp>
        <p:nvSpPr>
          <p:cNvPr id="6" name="Footer Placeholder 5">
            <a:extLst>
              <a:ext uri="{FF2B5EF4-FFF2-40B4-BE49-F238E27FC236}">
                <a16:creationId xmlns:a16="http://schemas.microsoft.com/office/drawing/2014/main" id="{517F8DC1-01B8-464C-B9CE-024ECB2F9FC4}"/>
              </a:ext>
            </a:extLst>
          </p:cNvPr>
          <p:cNvSpPr>
            <a:spLocks noGrp="1"/>
          </p:cNvSpPr>
          <p:nvPr>
            <p:ph type="ftr" sz="quarter" idx="11"/>
          </p:nvPr>
        </p:nvSpPr>
        <p:spPr/>
        <p:txBody>
          <a:bodyPr/>
          <a:lstStyle/>
          <a:p>
            <a:pPr>
              <a:defRPr/>
            </a:pPr>
            <a:r>
              <a:rPr lang="en-US"/>
              <a:t>Project Management</a:t>
            </a:r>
          </a:p>
        </p:txBody>
      </p:sp>
      <p:sp>
        <p:nvSpPr>
          <p:cNvPr id="7" name="Slide Number Placeholder 6">
            <a:extLst>
              <a:ext uri="{FF2B5EF4-FFF2-40B4-BE49-F238E27FC236}">
                <a16:creationId xmlns:a16="http://schemas.microsoft.com/office/drawing/2014/main" id="{8BC0A32B-D335-4B26-8661-FA8E3B248060}"/>
              </a:ext>
            </a:extLst>
          </p:cNvPr>
          <p:cNvSpPr>
            <a:spLocks noGrp="1"/>
          </p:cNvSpPr>
          <p:nvPr>
            <p:ph type="sldNum" sz="quarter" idx="12"/>
          </p:nvPr>
        </p:nvSpPr>
        <p:spPr/>
        <p:txBody>
          <a:bodyPr/>
          <a:lstStyle/>
          <a:p>
            <a:fld id="{A7D8CB15-DA5E-4ABB-AB8E-4F97E7CC0DA0}" type="slidenum">
              <a:rPr lang="en-US" altLang="en-US" smtClean="0"/>
              <a:pPr/>
              <a:t>6</a:t>
            </a:fld>
            <a:endParaRPr lang="en-US" altLang="en-US"/>
          </a:p>
        </p:txBody>
      </p:sp>
    </p:spTree>
    <p:extLst>
      <p:ext uri="{BB962C8B-B14F-4D97-AF65-F5344CB8AC3E}">
        <p14:creationId xmlns:p14="http://schemas.microsoft.com/office/powerpoint/2010/main" val="327242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rme 1"/>
          <p:cNvSpPr>
            <a:spLocks noGrp="1"/>
          </p:cNvSpPr>
          <p:nvPr>
            <p:ph type="title"/>
          </p:nvPr>
        </p:nvSpPr>
        <p:spPr/>
        <p:txBody>
          <a:bodyPr/>
          <a:lstStyle/>
          <a:p>
            <a:pPr marL="0" indent="0" defTabSz="914400" eaLnBrk="1" hangingPunct="1"/>
            <a:r>
              <a:rPr lang="fr-CA" altLang="en-US"/>
              <a:t>What is a Project?</a:t>
            </a:r>
          </a:p>
        </p:txBody>
      </p:sp>
      <p:sp>
        <p:nvSpPr>
          <p:cNvPr id="5123" name="Forme 2"/>
          <p:cNvSpPr>
            <a:spLocks noGrp="1"/>
          </p:cNvSpPr>
          <p:nvPr>
            <p:ph idx="1"/>
          </p:nvPr>
        </p:nvSpPr>
        <p:spPr/>
        <p:txBody>
          <a:bodyPr/>
          <a:lstStyle/>
          <a:p>
            <a:r>
              <a:rPr lang="en-US" altLang="en-US" dirty="0"/>
              <a:t>A project is a temporary endeavor undertaken to produce a unique product or service</a:t>
            </a:r>
          </a:p>
          <a:p>
            <a:endParaRPr lang="en-US" altLang="en-US" dirty="0"/>
          </a:p>
          <a:p>
            <a:endParaRPr lang="en-US" altLang="en-US" dirty="0"/>
          </a:p>
          <a:p>
            <a:pPr lvl="1"/>
            <a:endParaRPr lang="en-US" altLang="en-US" b="1" dirty="0"/>
          </a:p>
          <a:p>
            <a:pPr lvl="1"/>
            <a:endParaRPr lang="en-US" altLang="en-US" b="1" dirty="0"/>
          </a:p>
          <a:p>
            <a:pPr lvl="1"/>
            <a:r>
              <a:rPr lang="en-US" altLang="en-US" b="1" dirty="0"/>
              <a:t>Temporary</a:t>
            </a:r>
            <a:r>
              <a:rPr lang="en-US" altLang="en-US" dirty="0"/>
              <a:t> – Definitive beginning and end</a:t>
            </a:r>
          </a:p>
          <a:p>
            <a:pPr lvl="1"/>
            <a:r>
              <a:rPr lang="en-US" altLang="en-US" b="1" dirty="0"/>
              <a:t>Unique</a:t>
            </a:r>
            <a:r>
              <a:rPr lang="en-US" altLang="en-US" dirty="0"/>
              <a:t> – New undertaking, unfamiliar ground</a:t>
            </a:r>
          </a:p>
          <a:p>
            <a:endParaRPr lang="en-US" altLang="en-US" dirty="0"/>
          </a:p>
          <a:p>
            <a:pPr eaLnBrk="1" hangingPunct="1"/>
            <a:endParaRPr lang="fr-CA" altLang="en-US" dirty="0"/>
          </a:p>
        </p:txBody>
      </p:sp>
      <p:sp>
        <p:nvSpPr>
          <p:cNvPr id="4" name="Right Arrow 3"/>
          <p:cNvSpPr/>
          <p:nvPr/>
        </p:nvSpPr>
        <p:spPr>
          <a:xfrm>
            <a:off x="2524125" y="3214689"/>
            <a:ext cx="2071688" cy="1000125"/>
          </a:xfrm>
          <a:prstGeom prst="right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Temporary</a:t>
            </a:r>
          </a:p>
        </p:txBody>
      </p:sp>
      <p:sp>
        <p:nvSpPr>
          <p:cNvPr id="6" name="Left Arrow 5"/>
          <p:cNvSpPr/>
          <p:nvPr/>
        </p:nvSpPr>
        <p:spPr>
          <a:xfrm>
            <a:off x="7096125" y="3143251"/>
            <a:ext cx="2071688" cy="1000125"/>
          </a:xfrm>
          <a:prstGeom prst="left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Unique</a:t>
            </a:r>
          </a:p>
        </p:txBody>
      </p:sp>
      <p:sp>
        <p:nvSpPr>
          <p:cNvPr id="5126" name="TextBox 6"/>
          <p:cNvSpPr txBox="1">
            <a:spLocks noChangeArrowheads="1"/>
          </p:cNvSpPr>
          <p:nvPr/>
        </p:nvSpPr>
        <p:spPr bwMode="auto">
          <a:xfrm>
            <a:off x="4738688" y="3429001"/>
            <a:ext cx="22145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C00000"/>
                </a:solidFill>
              </a:rPr>
              <a:t>Characteristics of </a:t>
            </a:r>
          </a:p>
          <a:p>
            <a:pPr algn="ctr" eaLnBrk="1" hangingPunct="1"/>
            <a:r>
              <a:rPr lang="en-US" altLang="en-US" b="1">
                <a:solidFill>
                  <a:srgbClr val="C00000"/>
                </a:solidFill>
              </a:rPr>
              <a:t>Projects</a:t>
            </a:r>
          </a:p>
        </p:txBody>
      </p:sp>
      <p:pic>
        <p:nvPicPr>
          <p:cNvPr id="7" name="Picture 6"/>
          <p:cNvPicPr>
            <a:picLocks noChangeAspect="1"/>
          </p:cNvPicPr>
          <p:nvPr/>
        </p:nvPicPr>
        <p:blipFill>
          <a:blip r:embed="rId2"/>
          <a:stretch>
            <a:fillRect/>
          </a:stretch>
        </p:blipFill>
        <p:spPr>
          <a:xfrm>
            <a:off x="9264353" y="182995"/>
            <a:ext cx="1270535" cy="1645920"/>
          </a:xfrm>
          <a:prstGeom prst="rect">
            <a:avLst/>
          </a:prstGeom>
          <a:ln>
            <a:solidFill>
              <a:schemeClr val="tx1"/>
            </a:solidFill>
          </a:ln>
          <a:effectLst>
            <a:outerShdw blurRad="50800" dist="38100" dir="2700000" algn="tl" rotWithShape="0">
              <a:prstClr val="black">
                <a:alpha val="40000"/>
              </a:prstClr>
            </a:outerShdw>
          </a:effectLst>
        </p:spPr>
      </p:pic>
      <p:sp>
        <p:nvSpPr>
          <p:cNvPr id="2" name="Date Placeholder 1">
            <a:extLst>
              <a:ext uri="{FF2B5EF4-FFF2-40B4-BE49-F238E27FC236}">
                <a16:creationId xmlns:a16="http://schemas.microsoft.com/office/drawing/2014/main" id="{EC854390-F2A4-4891-A88E-45CD1CD0AD49}"/>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25FE5E34-24EB-4120-98FF-02816921C027}"/>
              </a:ext>
            </a:extLst>
          </p:cNvPr>
          <p:cNvSpPr>
            <a:spLocks noGrp="1"/>
          </p:cNvSpPr>
          <p:nvPr>
            <p:ph type="ftr" sz="quarter" idx="11"/>
          </p:nvPr>
        </p:nvSpPr>
        <p:spPr/>
        <p:txBody>
          <a:bodyPr/>
          <a:lstStyle/>
          <a:p>
            <a:pPr>
              <a:defRPr/>
            </a:pPr>
            <a:r>
              <a:rPr lang="en-US"/>
              <a:t>Project Management</a:t>
            </a:r>
          </a:p>
        </p:txBody>
      </p:sp>
      <p:sp>
        <p:nvSpPr>
          <p:cNvPr id="5" name="Slide Number Placeholder 4">
            <a:extLst>
              <a:ext uri="{FF2B5EF4-FFF2-40B4-BE49-F238E27FC236}">
                <a16:creationId xmlns:a16="http://schemas.microsoft.com/office/drawing/2014/main" id="{2F777ACE-6C32-48B7-833C-389C5D9197D2}"/>
              </a:ext>
            </a:extLst>
          </p:cNvPr>
          <p:cNvSpPr>
            <a:spLocks noGrp="1"/>
          </p:cNvSpPr>
          <p:nvPr>
            <p:ph type="sldNum" sz="quarter" idx="12"/>
          </p:nvPr>
        </p:nvSpPr>
        <p:spPr/>
        <p:txBody>
          <a:bodyPr/>
          <a:lstStyle/>
          <a:p>
            <a:fld id="{D73B18B3-006C-438B-85B5-D4E6A3FE44C0}" type="slidenum">
              <a:rPr lang="en-US" altLang="en-US" smtClean="0"/>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lstStyle/>
          <a:p>
            <a:r>
              <a:rPr lang="en-US" sz="2400" dirty="0"/>
              <a:t>Developing a new pharmaceutical compound for market</a:t>
            </a:r>
          </a:p>
          <a:p>
            <a:r>
              <a:rPr lang="en-US" sz="2400" dirty="0"/>
              <a:t>Expanding a tour guide service</a:t>
            </a:r>
          </a:p>
          <a:p>
            <a:r>
              <a:rPr lang="en-US" sz="2400" dirty="0"/>
              <a:t>Merging two organizations</a:t>
            </a:r>
          </a:p>
          <a:p>
            <a:r>
              <a:rPr lang="en-US" sz="2400" dirty="0"/>
              <a:t>Improving a business process within an organization</a:t>
            </a:r>
          </a:p>
          <a:p>
            <a:r>
              <a:rPr lang="en-US" sz="2400" dirty="0"/>
              <a:t>Acquiring and installing a new computer hardware system for use in an organization</a:t>
            </a:r>
          </a:p>
          <a:p>
            <a:r>
              <a:rPr lang="en-US" sz="2400" dirty="0"/>
              <a:t>Exploring for oil in a region</a:t>
            </a:r>
          </a:p>
          <a:p>
            <a:r>
              <a:rPr lang="en-US" sz="2400" dirty="0"/>
              <a:t>Conducting research to develop a new manufacturing process</a:t>
            </a:r>
          </a:p>
          <a:p>
            <a:r>
              <a:rPr lang="en-US" sz="2400" dirty="0"/>
              <a:t>Constructing a building </a:t>
            </a:r>
          </a:p>
        </p:txBody>
      </p:sp>
      <p:sp>
        <p:nvSpPr>
          <p:cNvPr id="4" name="Date Placeholder 3">
            <a:extLst>
              <a:ext uri="{FF2B5EF4-FFF2-40B4-BE49-F238E27FC236}">
                <a16:creationId xmlns:a16="http://schemas.microsoft.com/office/drawing/2014/main" id="{253F709C-B67E-476E-A9E4-61C1CDEE0E4B}"/>
              </a:ext>
            </a:extLst>
          </p:cNvPr>
          <p:cNvSpPr>
            <a:spLocks noGrp="1"/>
          </p:cNvSpPr>
          <p:nvPr>
            <p:ph type="dt" sz="half" idx="10"/>
          </p:nvPr>
        </p:nvSpPr>
        <p:spPr/>
        <p:txBody>
          <a:bodyPr/>
          <a:lstStyle/>
          <a:p>
            <a:pPr>
              <a:defRPr/>
            </a:pPr>
            <a:r>
              <a:rPr lang="en-US"/>
              <a:t>CE 4200</a:t>
            </a:r>
            <a:endParaRPr lang="en-US" dirty="0"/>
          </a:p>
        </p:txBody>
      </p:sp>
      <p:sp>
        <p:nvSpPr>
          <p:cNvPr id="5" name="Footer Placeholder 4">
            <a:extLst>
              <a:ext uri="{FF2B5EF4-FFF2-40B4-BE49-F238E27FC236}">
                <a16:creationId xmlns:a16="http://schemas.microsoft.com/office/drawing/2014/main" id="{071EF5A3-F65E-4C33-B18D-A48260676B46}"/>
              </a:ext>
            </a:extLst>
          </p:cNvPr>
          <p:cNvSpPr>
            <a:spLocks noGrp="1"/>
          </p:cNvSpPr>
          <p:nvPr>
            <p:ph type="ftr" sz="quarter" idx="11"/>
          </p:nvPr>
        </p:nvSpPr>
        <p:spPr/>
        <p:txBody>
          <a:bodyPr/>
          <a:lstStyle/>
          <a:p>
            <a:pPr>
              <a:defRPr/>
            </a:pPr>
            <a:r>
              <a:rPr lang="en-US"/>
              <a:t>Project Management</a:t>
            </a:r>
          </a:p>
        </p:txBody>
      </p:sp>
      <p:sp>
        <p:nvSpPr>
          <p:cNvPr id="6" name="Slide Number Placeholder 5">
            <a:extLst>
              <a:ext uri="{FF2B5EF4-FFF2-40B4-BE49-F238E27FC236}">
                <a16:creationId xmlns:a16="http://schemas.microsoft.com/office/drawing/2014/main" id="{5235D91B-43F8-4A7D-9477-10B8C9FCB21F}"/>
              </a:ext>
            </a:extLst>
          </p:cNvPr>
          <p:cNvSpPr>
            <a:spLocks noGrp="1"/>
          </p:cNvSpPr>
          <p:nvPr>
            <p:ph type="sldNum" sz="quarter" idx="12"/>
          </p:nvPr>
        </p:nvSpPr>
        <p:spPr/>
        <p:txBody>
          <a:bodyPr/>
          <a:lstStyle/>
          <a:p>
            <a:fld id="{D73B18B3-006C-438B-85B5-D4E6A3FE44C0}" type="slidenum">
              <a:rPr lang="en-US" altLang="en-US" smtClean="0"/>
              <a:pPr/>
              <a:t>8</a:t>
            </a:fld>
            <a:endParaRPr lang="en-US" altLang="en-US"/>
          </a:p>
        </p:txBody>
      </p:sp>
    </p:spTree>
    <p:extLst>
      <p:ext uri="{BB962C8B-B14F-4D97-AF65-F5344CB8AC3E}">
        <p14:creationId xmlns:p14="http://schemas.microsoft.com/office/powerpoint/2010/main" val="599593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3" descr="projec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0888" y="476257"/>
            <a:ext cx="7835080" cy="587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A805D0EA-C2A8-4A62-9338-BA8B758F41C9}"/>
              </a:ext>
            </a:extLst>
          </p:cNvPr>
          <p:cNvSpPr>
            <a:spLocks noGrp="1"/>
          </p:cNvSpPr>
          <p:nvPr>
            <p:ph type="dt" sz="half" idx="10"/>
          </p:nvPr>
        </p:nvSpPr>
        <p:spPr/>
        <p:txBody>
          <a:bodyPr/>
          <a:lstStyle/>
          <a:p>
            <a:pPr>
              <a:defRPr/>
            </a:pPr>
            <a:r>
              <a:rPr lang="en-US"/>
              <a:t>CE 4200</a:t>
            </a:r>
            <a:endParaRPr lang="en-US" dirty="0"/>
          </a:p>
        </p:txBody>
      </p:sp>
      <p:sp>
        <p:nvSpPr>
          <p:cNvPr id="3" name="Footer Placeholder 2">
            <a:extLst>
              <a:ext uri="{FF2B5EF4-FFF2-40B4-BE49-F238E27FC236}">
                <a16:creationId xmlns:a16="http://schemas.microsoft.com/office/drawing/2014/main" id="{87BA41D5-BFD0-476E-809F-1A39CC481218}"/>
              </a:ext>
            </a:extLst>
          </p:cNvPr>
          <p:cNvSpPr>
            <a:spLocks noGrp="1"/>
          </p:cNvSpPr>
          <p:nvPr>
            <p:ph type="ftr" sz="quarter" idx="11"/>
          </p:nvPr>
        </p:nvSpPr>
        <p:spPr/>
        <p:txBody>
          <a:bodyPr/>
          <a:lstStyle/>
          <a:p>
            <a:pPr>
              <a:defRPr/>
            </a:pPr>
            <a:r>
              <a:rPr lang="en-US"/>
              <a:t>Project Management</a:t>
            </a:r>
          </a:p>
        </p:txBody>
      </p:sp>
      <p:sp>
        <p:nvSpPr>
          <p:cNvPr id="4" name="Slide Number Placeholder 3">
            <a:extLst>
              <a:ext uri="{FF2B5EF4-FFF2-40B4-BE49-F238E27FC236}">
                <a16:creationId xmlns:a16="http://schemas.microsoft.com/office/drawing/2014/main" id="{4C17268A-A295-4334-9691-649A6ABC40D0}"/>
              </a:ext>
            </a:extLst>
          </p:cNvPr>
          <p:cNvSpPr>
            <a:spLocks noGrp="1"/>
          </p:cNvSpPr>
          <p:nvPr>
            <p:ph type="sldNum" sz="quarter" idx="12"/>
          </p:nvPr>
        </p:nvSpPr>
        <p:spPr/>
        <p:txBody>
          <a:bodyPr/>
          <a:lstStyle/>
          <a:p>
            <a:fld id="{D73B18B3-006C-438B-85B5-D4E6A3FE44C0}" type="slidenum">
              <a:rPr lang="en-US" altLang="en-US" smtClean="0"/>
              <a:pPr/>
              <a:t>9</a:t>
            </a:fld>
            <a:endParaRPr lang="en-US" altLang="en-US"/>
          </a:p>
        </p:txBody>
      </p:sp>
      <p:pic>
        <p:nvPicPr>
          <p:cNvPr id="5" name="Picture 4">
            <a:extLst>
              <a:ext uri="{FF2B5EF4-FFF2-40B4-BE49-F238E27FC236}">
                <a16:creationId xmlns:a16="http://schemas.microsoft.com/office/drawing/2014/main" id="{BC8627F1-D88A-4490-8811-5004B58ECDA2}"/>
              </a:ext>
            </a:extLst>
          </p:cNvPr>
          <p:cNvPicPr>
            <a:picLocks noChangeAspect="1"/>
          </p:cNvPicPr>
          <p:nvPr/>
        </p:nvPicPr>
        <p:blipFill rotWithShape="1">
          <a:blip r:embed="rId3"/>
          <a:srcRect l="79291" t="50000"/>
          <a:stretch/>
        </p:blipFill>
        <p:spPr>
          <a:xfrm>
            <a:off x="695400" y="980728"/>
            <a:ext cx="2376264" cy="4309466"/>
          </a:xfrm>
          <a:prstGeom prst="rect">
            <a:avLst/>
          </a:prstGeom>
        </p:spPr>
      </p:pic>
      <p:sp>
        <p:nvSpPr>
          <p:cNvPr id="6" name="Arrow: Right 5">
            <a:extLst>
              <a:ext uri="{FF2B5EF4-FFF2-40B4-BE49-F238E27FC236}">
                <a16:creationId xmlns:a16="http://schemas.microsoft.com/office/drawing/2014/main" id="{01ECAFAE-932B-4DD1-9629-CF8A77BBEA81}"/>
              </a:ext>
            </a:extLst>
          </p:cNvPr>
          <p:cNvSpPr/>
          <p:nvPr/>
        </p:nvSpPr>
        <p:spPr>
          <a:xfrm>
            <a:off x="3208132" y="2766340"/>
            <a:ext cx="360040" cy="1296144"/>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wipe(left)">
                                      <p:cBhvr>
                                        <p:cTn id="11"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Monnaie">
      <a:dk1>
        <a:sysClr val="windowText" lastClr="000000"/>
      </a:dk1>
      <a:lt1>
        <a:sysClr val="window" lastClr="FFFFFF"/>
      </a:lt1>
      <a:dk2>
        <a:srgbClr val="4A606E"/>
      </a:dk2>
      <a:lt2>
        <a:srgbClr val="D1E1E3"/>
      </a:lt2>
      <a:accent1>
        <a:srgbClr val="79B5B0"/>
      </a:accent1>
      <a:accent2>
        <a:srgbClr val="B4BC4C"/>
      </a:accent2>
      <a:accent3>
        <a:srgbClr val="B77851"/>
      </a:accent3>
      <a:accent4>
        <a:srgbClr val="776A5B"/>
      </a:accent4>
      <a:accent5>
        <a:srgbClr val="B6AD76"/>
      </a:accent5>
      <a:accent6>
        <a:srgbClr val="95AEB1"/>
      </a:accent6>
      <a:hlink>
        <a:srgbClr val="3ECCED"/>
      </a:hlink>
      <a:folHlink>
        <a:srgbClr val="2C6C93"/>
      </a:folHlink>
    </a:clrScheme>
    <a:fontScheme name="Flow">
      <a:majorFont>
        <a:latin typeface="Calibri"/>
        <a:ea typeface=""/>
        <a:cs typeface=""/>
        <a:font script="Jpan" typeface="ＭＳ Ｐゴシック"/>
        <a:font script="Hang" typeface="HY중고딕"/>
        <a:font script="Hans" typeface="宋体"/>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仿宋_GB2312"/>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100000" t="200000" r="100000" b="4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100000" t="200000" r="100000" b="40000"/>
          </a:path>
        </a:gradFill>
      </a:fillStyleLst>
      <a:lnStyleLst>
        <a:ln w="698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00000"/>
              </a:schemeClr>
            </a:gs>
            <a:gs pos="100000">
              <a:schemeClr val="phClr">
                <a:shade val="15000"/>
                <a:satMod val="300000"/>
              </a:schemeClr>
            </a:gs>
          </a:gsLst>
          <a:path path="circle">
            <a:fillToRect l="10000" t="180000" r="10000" b="50000"/>
          </a:path>
        </a:gradFill>
        <a:blipFill>
          <a:blip xmlns:r="http://schemas.openxmlformats.org/officeDocument/2006/relationships" r:embed="rId1">
            <a:duotone>
              <a:schemeClr val="phClr">
                <a:shade val="90000"/>
                <a:satMod val="150000"/>
              </a:schemeClr>
              <a:schemeClr val="phClr">
                <a:tint val="85000"/>
                <a:satMod val="150000"/>
              </a:schemeClr>
            </a:duotone>
          </a:blip>
          <a:tile tx="0" ty="0" sx="70000" sy="70000" flip="none" algn="ctr"/>
        </a:blipFill>
      </a:bgFillStyleLst>
    </a:fmtScheme>
  </a:themeElements>
  <a:objectDefaults/>
  <a:extraClrSchemeLst/>
</a:theme>
</file>

<file path=ppt/theme/theme2.xml><?xml version="1.0" encoding="utf-8"?>
<a:theme xmlns:a="http://schemas.openxmlformats.org/drawingml/2006/main" name="Office Theme">
  <a:themeElements>
    <a:clrScheme name="Bureau ">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nnaie">
    <a:dk1>
      <a:sysClr val="windowText" lastClr="000000"/>
    </a:dk1>
    <a:lt1>
      <a:sysClr val="window" lastClr="FFFFFF"/>
    </a:lt1>
    <a:dk2>
      <a:srgbClr val="4A606E"/>
    </a:dk2>
    <a:lt2>
      <a:srgbClr val="D1E1E3"/>
    </a:lt2>
    <a:accent1>
      <a:srgbClr val="79B5B0"/>
    </a:accent1>
    <a:accent2>
      <a:srgbClr val="B4BC4C"/>
    </a:accent2>
    <a:accent3>
      <a:srgbClr val="B77851"/>
    </a:accent3>
    <a:accent4>
      <a:srgbClr val="776A5B"/>
    </a:accent4>
    <a:accent5>
      <a:srgbClr val="B6AD76"/>
    </a:accent5>
    <a:accent6>
      <a:srgbClr val="95AEB1"/>
    </a:accent6>
    <a:hlink>
      <a:srgbClr val="3ECCED"/>
    </a:hlink>
    <a:folHlink>
      <a:srgbClr val="2C6C93"/>
    </a:folHlink>
  </a:clrScheme>
</a:themeOverride>
</file>

<file path=ppt/theme/themeOverride2.xml><?xml version="1.0" encoding="utf-8"?>
<a:themeOverride xmlns:a="http://schemas.openxmlformats.org/drawingml/2006/main">
  <a:clrScheme name="Monnaie">
    <a:dk1>
      <a:sysClr val="windowText" lastClr="000000"/>
    </a:dk1>
    <a:lt1>
      <a:sysClr val="window" lastClr="FFFFFF"/>
    </a:lt1>
    <a:dk2>
      <a:srgbClr val="4A606E"/>
    </a:dk2>
    <a:lt2>
      <a:srgbClr val="D1E1E3"/>
    </a:lt2>
    <a:accent1>
      <a:srgbClr val="79B5B0"/>
    </a:accent1>
    <a:accent2>
      <a:srgbClr val="B4BC4C"/>
    </a:accent2>
    <a:accent3>
      <a:srgbClr val="B77851"/>
    </a:accent3>
    <a:accent4>
      <a:srgbClr val="776A5B"/>
    </a:accent4>
    <a:accent5>
      <a:srgbClr val="B6AD76"/>
    </a:accent5>
    <a:accent6>
      <a:srgbClr val="95AEB1"/>
    </a:accent6>
    <a:hlink>
      <a:srgbClr val="3ECCED"/>
    </a:hlink>
    <a:folHlink>
      <a:srgbClr val="2C6C93"/>
    </a:folHlink>
  </a:clrScheme>
</a:themeOverride>
</file>

<file path=docProps/app.xml><?xml version="1.0" encoding="utf-8"?>
<Properties xmlns="http://schemas.openxmlformats.org/officeDocument/2006/extended-properties" xmlns:vt="http://schemas.openxmlformats.org/officeDocument/2006/docPropsVTypes">
  <Template>Flow</Template>
  <TotalTime>873</TotalTime>
  <Words>2576</Words>
  <Application>Microsoft Office PowerPoint</Application>
  <PresentationFormat>Widescreen</PresentationFormat>
  <Paragraphs>429</Paragraphs>
  <Slides>40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Arial Black</vt:lpstr>
      <vt:lpstr>Calibri</vt:lpstr>
      <vt:lpstr>Constantia</vt:lpstr>
      <vt:lpstr>Monotype Sorts</vt:lpstr>
      <vt:lpstr>Wingdings 2</vt:lpstr>
      <vt:lpstr>Flow</vt:lpstr>
      <vt:lpstr>INTRO TO  PROJECT MANAGEMENT</vt:lpstr>
      <vt:lpstr>PowerPoint Presentation</vt:lpstr>
      <vt:lpstr>PowerPoint Presentation</vt:lpstr>
      <vt:lpstr>PowerPoint Presentation</vt:lpstr>
      <vt:lpstr>PowerPoint Presentation</vt:lpstr>
      <vt:lpstr>PowerPoint Presentation</vt:lpstr>
      <vt:lpstr>What is a Project?</vt:lpstr>
      <vt:lpstr>Examples</vt:lpstr>
      <vt:lpstr>PowerPoint Presentation</vt:lpstr>
      <vt:lpstr>Deliverable</vt:lpstr>
      <vt:lpstr>Project Success</vt:lpstr>
      <vt:lpstr>Project Failure</vt:lpstr>
      <vt:lpstr>What is Project Management?</vt:lpstr>
      <vt:lpstr>Triple Contraint</vt:lpstr>
      <vt:lpstr>Triple Contraint</vt:lpstr>
      <vt:lpstr>Role of a Project Manager</vt:lpstr>
      <vt:lpstr>Key Areas of Project Management</vt:lpstr>
      <vt:lpstr>Scope Management</vt:lpstr>
      <vt:lpstr>Schedule Management</vt:lpstr>
      <vt:lpstr>Exercise 15.1 Explore the underpinnings of project scheduling</vt:lpstr>
      <vt:lpstr>Exercise 15.1, cont’d. Explore the underpinnings of project scheduling</vt:lpstr>
      <vt:lpstr>Issue Management</vt:lpstr>
      <vt:lpstr>Cost Management</vt:lpstr>
      <vt:lpstr>Quality Management</vt:lpstr>
      <vt:lpstr>Communications Management</vt:lpstr>
      <vt:lpstr>Risk Management</vt:lpstr>
      <vt:lpstr>Change Control Management</vt:lpstr>
      <vt:lpstr>PHASES OF A PROJECT</vt:lpstr>
      <vt:lpstr>Project Life Cycle</vt:lpstr>
      <vt:lpstr>Initiation Phase</vt:lpstr>
      <vt:lpstr>Definition Phase</vt:lpstr>
      <vt:lpstr>Planning Phase</vt:lpstr>
      <vt:lpstr>Work Breakdown Structure (WBS)</vt:lpstr>
      <vt:lpstr>Work Breakdown Structure</vt:lpstr>
      <vt:lpstr>Implementation Phase</vt:lpstr>
      <vt:lpstr>Deployment Phase</vt:lpstr>
      <vt:lpstr>Closing Phase</vt:lpstr>
      <vt:lpstr>Some PM Courses at TTU If you’re looking for a technical elective…</vt:lpstr>
      <vt:lpstr>SUMMARY</vt:lpstr>
      <vt:lpstr>THANK YOU.</vt:lpstr>
    </vt:vector>
  </TitlesOfParts>
  <Company>Party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Avneet Mathur</dc:creator>
  <cp:keywords>Project Management;PMP</cp:keywords>
  <cp:lastModifiedBy>Lawson, William D</cp:lastModifiedBy>
  <cp:revision>87</cp:revision>
  <cp:lastPrinted>2022-03-07T14:10:16Z</cp:lastPrinted>
  <dcterms:created xsi:type="dcterms:W3CDTF">2006-07-27T18:10:29Z</dcterms:created>
  <dcterms:modified xsi:type="dcterms:W3CDTF">2022-03-07T15:13:05Z</dcterms:modified>
</cp:coreProperties>
</file>